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Overpass" panose="020B0604020202020204" charset="0"/>
      <p:regular r:id="rId12"/>
    </p:embeddedFont>
    <p:embeddedFont>
      <p:font typeface="Overpass Ultra-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18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47155" y="2170659"/>
            <a:ext cx="6801445" cy="1715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Smart AI Traffic Violation App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3962522"/>
            <a:ext cx="3733800" cy="410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 err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NexHack</a:t>
            </a:r>
            <a:r>
              <a:rPr lang="en-US" sz="2750" b="1" dirty="0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154" y="4631457"/>
            <a:ext cx="6572845" cy="661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 dirty="0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Team - Solution Seekers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1" y="6126286"/>
            <a:ext cx="5295900" cy="142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48"/>
              </a:lnSpc>
            </a:pPr>
            <a:r>
              <a:rPr lang="en-US" sz="2312" b="1" dirty="0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Lead Developer:</a:t>
            </a:r>
            <a:r>
              <a:rPr lang="en-US" sz="2312" dirty="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Amarjeet Yadav</a:t>
            </a:r>
          </a:p>
          <a:p>
            <a:pPr algn="l">
              <a:lnSpc>
                <a:spcPts val="3748"/>
              </a:lnSpc>
            </a:pPr>
            <a:r>
              <a:rPr lang="en-US" sz="2312" b="1" dirty="0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AI Specialist:</a:t>
            </a:r>
            <a:r>
              <a:rPr lang="en-US" sz="2312" dirty="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Arnav Thakur</a:t>
            </a:r>
          </a:p>
          <a:p>
            <a:pPr algn="l">
              <a:lnSpc>
                <a:spcPts val="3750"/>
              </a:lnSpc>
            </a:pPr>
            <a:r>
              <a:rPr lang="en-US" sz="2312" b="1" dirty="0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Frontend Architect:</a:t>
            </a:r>
            <a:r>
              <a:rPr lang="en-US" sz="2312" dirty="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Shoaib Akhtar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7155" y="7631328"/>
            <a:ext cx="5658445" cy="43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1" dirty="0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Backend Engineer:</a:t>
            </a:r>
            <a:r>
              <a:rPr lang="en-US" sz="2312" dirty="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Deepanshu Singh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2B13B3-E0B0-590A-3AEB-3B174848F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525147"/>
            <a:ext cx="9841095" cy="92367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78371" y="667196"/>
            <a:ext cx="9873257" cy="143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406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Our </a:t>
            </a:r>
            <a:r>
              <a:rPr lang="en-US" sz="4062" b="1">
                <a:solidFill>
                  <a:srgbClr val="F20374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Smart Solution</a:t>
            </a:r>
            <a:r>
              <a:rPr lang="en-US" sz="406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: AI-Powered Enforcement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73609" y="2427982"/>
            <a:ext cx="9882783" cy="7072610"/>
            <a:chOff x="0" y="0"/>
            <a:chExt cx="13177043" cy="9430147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3164313" cy="9417431"/>
            </a:xfrm>
            <a:custGeom>
              <a:avLst/>
              <a:gdLst/>
              <a:ahLst/>
              <a:cxnLst/>
              <a:rect l="l" t="t" r="r" b="b"/>
              <a:pathLst>
                <a:path w="13164313" h="9417431">
                  <a:moveTo>
                    <a:pt x="0" y="124587"/>
                  </a:moveTo>
                  <a:cubicBezTo>
                    <a:pt x="0" y="55753"/>
                    <a:pt x="55753" y="0"/>
                    <a:pt x="124587" y="0"/>
                  </a:cubicBezTo>
                  <a:lnTo>
                    <a:pt x="13039725" y="0"/>
                  </a:lnTo>
                  <a:cubicBezTo>
                    <a:pt x="13108560" y="0"/>
                    <a:pt x="13164313" y="55753"/>
                    <a:pt x="13164313" y="124587"/>
                  </a:cubicBezTo>
                  <a:lnTo>
                    <a:pt x="13164313" y="9292844"/>
                  </a:lnTo>
                  <a:cubicBezTo>
                    <a:pt x="13164313" y="9361677"/>
                    <a:pt x="13108560" y="9417431"/>
                    <a:pt x="13039725" y="9417431"/>
                  </a:cubicBezTo>
                  <a:lnTo>
                    <a:pt x="124587" y="9417431"/>
                  </a:lnTo>
                  <a:cubicBezTo>
                    <a:pt x="55753" y="9417431"/>
                    <a:pt x="0" y="9361677"/>
                    <a:pt x="0" y="9292844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3177013" cy="9430131"/>
            </a:xfrm>
            <a:custGeom>
              <a:avLst/>
              <a:gdLst/>
              <a:ahLst/>
              <a:cxnLst/>
              <a:rect l="l" t="t" r="r" b="b"/>
              <a:pathLst>
                <a:path w="13177013" h="9430131">
                  <a:moveTo>
                    <a:pt x="0" y="130937"/>
                  </a:moveTo>
                  <a:cubicBezTo>
                    <a:pt x="0" y="58674"/>
                    <a:pt x="58674" y="0"/>
                    <a:pt x="130937" y="0"/>
                  </a:cubicBezTo>
                  <a:lnTo>
                    <a:pt x="13046075" y="0"/>
                  </a:lnTo>
                  <a:lnTo>
                    <a:pt x="13046075" y="6350"/>
                  </a:lnTo>
                  <a:lnTo>
                    <a:pt x="13046075" y="0"/>
                  </a:lnTo>
                  <a:cubicBezTo>
                    <a:pt x="13118464" y="0"/>
                    <a:pt x="13177013" y="58674"/>
                    <a:pt x="13177013" y="130937"/>
                  </a:cubicBezTo>
                  <a:lnTo>
                    <a:pt x="13170663" y="130937"/>
                  </a:lnTo>
                  <a:lnTo>
                    <a:pt x="13177013" y="130937"/>
                  </a:lnTo>
                  <a:lnTo>
                    <a:pt x="13177013" y="9299194"/>
                  </a:lnTo>
                  <a:lnTo>
                    <a:pt x="13170663" y="9299194"/>
                  </a:lnTo>
                  <a:lnTo>
                    <a:pt x="13177013" y="9299194"/>
                  </a:lnTo>
                  <a:cubicBezTo>
                    <a:pt x="13177013" y="9371457"/>
                    <a:pt x="13118339" y="9430131"/>
                    <a:pt x="13046075" y="9430131"/>
                  </a:cubicBezTo>
                  <a:lnTo>
                    <a:pt x="13046075" y="9423781"/>
                  </a:lnTo>
                  <a:lnTo>
                    <a:pt x="13046075" y="9430131"/>
                  </a:lnTo>
                  <a:lnTo>
                    <a:pt x="130937" y="9430131"/>
                  </a:lnTo>
                  <a:lnTo>
                    <a:pt x="130937" y="9423781"/>
                  </a:lnTo>
                  <a:lnTo>
                    <a:pt x="130937" y="9430131"/>
                  </a:lnTo>
                  <a:cubicBezTo>
                    <a:pt x="58674" y="9430131"/>
                    <a:pt x="0" y="9371584"/>
                    <a:pt x="0" y="9299194"/>
                  </a:cubicBezTo>
                  <a:lnTo>
                    <a:pt x="0" y="130937"/>
                  </a:lnTo>
                  <a:lnTo>
                    <a:pt x="6350" y="130937"/>
                  </a:lnTo>
                  <a:lnTo>
                    <a:pt x="0" y="130937"/>
                  </a:lnTo>
                  <a:moveTo>
                    <a:pt x="12700" y="130937"/>
                  </a:moveTo>
                  <a:lnTo>
                    <a:pt x="12700" y="9299194"/>
                  </a:lnTo>
                  <a:lnTo>
                    <a:pt x="6350" y="9299194"/>
                  </a:lnTo>
                  <a:lnTo>
                    <a:pt x="12700" y="9299194"/>
                  </a:lnTo>
                  <a:cubicBezTo>
                    <a:pt x="12700" y="9364472"/>
                    <a:pt x="65659" y="9417431"/>
                    <a:pt x="130937" y="9417431"/>
                  </a:cubicBezTo>
                  <a:lnTo>
                    <a:pt x="13046075" y="9417431"/>
                  </a:lnTo>
                  <a:cubicBezTo>
                    <a:pt x="13111353" y="9417431"/>
                    <a:pt x="13164313" y="9364472"/>
                    <a:pt x="13164313" y="9299194"/>
                  </a:cubicBezTo>
                  <a:lnTo>
                    <a:pt x="13164313" y="130937"/>
                  </a:lnTo>
                  <a:cubicBezTo>
                    <a:pt x="13164313" y="65659"/>
                    <a:pt x="13111353" y="12700"/>
                    <a:pt x="13046075" y="12700"/>
                  </a:cubicBezTo>
                  <a:lnTo>
                    <a:pt x="130937" y="12700"/>
                  </a:lnTo>
                  <a:lnTo>
                    <a:pt x="130937" y="6350"/>
                  </a:lnTo>
                  <a:lnTo>
                    <a:pt x="130937" y="12700"/>
                  </a:lnTo>
                  <a:cubicBezTo>
                    <a:pt x="65659" y="12700"/>
                    <a:pt x="12700" y="65659"/>
                    <a:pt x="12700" y="130937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87896" y="2442270"/>
            <a:ext cx="9854207" cy="1594247"/>
            <a:chOff x="0" y="0"/>
            <a:chExt cx="13138943" cy="21256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39040" cy="2125726"/>
            </a:xfrm>
            <a:custGeom>
              <a:avLst/>
              <a:gdLst/>
              <a:ahLst/>
              <a:cxnLst/>
              <a:rect l="l" t="t" r="r" b="b"/>
              <a:pathLst>
                <a:path w="13139040" h="2125726">
                  <a:moveTo>
                    <a:pt x="0" y="124587"/>
                  </a:moveTo>
                  <a:cubicBezTo>
                    <a:pt x="0" y="55753"/>
                    <a:pt x="55753" y="0"/>
                    <a:pt x="124587" y="0"/>
                  </a:cubicBezTo>
                  <a:lnTo>
                    <a:pt x="13014452" y="0"/>
                  </a:lnTo>
                  <a:cubicBezTo>
                    <a:pt x="13083287" y="0"/>
                    <a:pt x="13139040" y="55753"/>
                    <a:pt x="13139040" y="124587"/>
                  </a:cubicBezTo>
                  <a:lnTo>
                    <a:pt x="13139040" y="2001139"/>
                  </a:lnTo>
                  <a:cubicBezTo>
                    <a:pt x="13139040" y="2069973"/>
                    <a:pt x="13083287" y="2125726"/>
                    <a:pt x="13014452" y="2125726"/>
                  </a:cubicBezTo>
                  <a:lnTo>
                    <a:pt x="124587" y="2125726"/>
                  </a:lnTo>
                  <a:cubicBezTo>
                    <a:pt x="55753" y="2125726"/>
                    <a:pt x="0" y="2069973"/>
                    <a:pt x="0" y="2001139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10245" y="2588419"/>
            <a:ext cx="2616399" cy="40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AI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0245" y="3020169"/>
            <a:ext cx="9409510" cy="4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Utilising advanced AI, specifically </a:t>
            </a:r>
            <a:r>
              <a:rPr lang="en-US" sz="1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YOLOv8</a:t>
            </a:r>
            <a:r>
              <a:rPr lang="en-US" sz="17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, for accurate real-time violation identification.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7896" y="4036516"/>
            <a:ext cx="9854207" cy="1927771"/>
            <a:chOff x="0" y="0"/>
            <a:chExt cx="13138943" cy="25703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38913" cy="2570353"/>
            </a:xfrm>
            <a:custGeom>
              <a:avLst/>
              <a:gdLst/>
              <a:ahLst/>
              <a:cxnLst/>
              <a:rect l="l" t="t" r="r" b="b"/>
              <a:pathLst>
                <a:path w="13138913" h="2570353">
                  <a:moveTo>
                    <a:pt x="0" y="0"/>
                  </a:moveTo>
                  <a:lnTo>
                    <a:pt x="13138913" y="0"/>
                  </a:lnTo>
                  <a:lnTo>
                    <a:pt x="13138913" y="2570353"/>
                  </a:lnTo>
                  <a:lnTo>
                    <a:pt x="0" y="2570353"/>
                  </a:lnTo>
                  <a:close/>
                </a:path>
              </a:pathLst>
            </a:custGeom>
            <a:solidFill>
              <a:srgbClr val="7E023C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87896" y="4036516"/>
            <a:ext cx="9854207" cy="28575"/>
            <a:chOff x="0" y="0"/>
            <a:chExt cx="13138943" cy="38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38913" cy="38100"/>
            </a:xfrm>
            <a:custGeom>
              <a:avLst/>
              <a:gdLst/>
              <a:ahLst/>
              <a:cxnLst/>
              <a:rect l="l" t="t" r="r" b="b"/>
              <a:pathLst>
                <a:path w="13138913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3119863" y="0"/>
                  </a:lnTo>
                  <a:cubicBezTo>
                    <a:pt x="13130403" y="0"/>
                    <a:pt x="13138913" y="8509"/>
                    <a:pt x="13138913" y="19050"/>
                  </a:cubicBezTo>
                  <a:cubicBezTo>
                    <a:pt x="13138913" y="29591"/>
                    <a:pt x="13130403" y="38100"/>
                    <a:pt x="1311986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5422701" y="3758580"/>
            <a:ext cx="584447" cy="584447"/>
            <a:chOff x="0" y="0"/>
            <a:chExt cx="779263" cy="779263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741172" cy="741172"/>
            </a:xfrm>
            <a:custGeom>
              <a:avLst/>
              <a:gdLst/>
              <a:ahLst/>
              <a:cxnLst/>
              <a:rect l="l" t="t" r="r" b="b"/>
              <a:pathLst>
                <a:path w="741172" h="741172">
                  <a:moveTo>
                    <a:pt x="0" y="124587"/>
                  </a:moveTo>
                  <a:cubicBezTo>
                    <a:pt x="0" y="55753"/>
                    <a:pt x="55753" y="0"/>
                    <a:pt x="124587" y="0"/>
                  </a:cubicBezTo>
                  <a:lnTo>
                    <a:pt x="616585" y="0"/>
                  </a:lnTo>
                  <a:cubicBezTo>
                    <a:pt x="685419" y="0"/>
                    <a:pt x="741172" y="55753"/>
                    <a:pt x="741172" y="124587"/>
                  </a:cubicBezTo>
                  <a:lnTo>
                    <a:pt x="741172" y="616585"/>
                  </a:lnTo>
                  <a:cubicBezTo>
                    <a:pt x="741172" y="685419"/>
                    <a:pt x="685419" y="741172"/>
                    <a:pt x="616585" y="741172"/>
                  </a:cubicBezTo>
                  <a:lnTo>
                    <a:pt x="124587" y="741172"/>
                  </a:lnTo>
                  <a:cubicBezTo>
                    <a:pt x="55753" y="741172"/>
                    <a:pt x="0" y="685419"/>
                    <a:pt x="0" y="616585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79272" cy="779272"/>
            </a:xfrm>
            <a:custGeom>
              <a:avLst/>
              <a:gdLst/>
              <a:ahLst/>
              <a:cxnLst/>
              <a:rect l="l" t="t" r="r" b="b"/>
              <a:pathLst>
                <a:path w="779272" h="779272">
                  <a:moveTo>
                    <a:pt x="0" y="143637"/>
                  </a:moveTo>
                  <a:cubicBezTo>
                    <a:pt x="0" y="64262"/>
                    <a:pt x="64262" y="0"/>
                    <a:pt x="143637" y="0"/>
                  </a:cubicBezTo>
                  <a:lnTo>
                    <a:pt x="635635" y="0"/>
                  </a:lnTo>
                  <a:lnTo>
                    <a:pt x="635635" y="19050"/>
                  </a:lnTo>
                  <a:lnTo>
                    <a:pt x="635635" y="0"/>
                  </a:lnTo>
                  <a:cubicBezTo>
                    <a:pt x="715010" y="0"/>
                    <a:pt x="779272" y="64262"/>
                    <a:pt x="779272" y="143637"/>
                  </a:cubicBezTo>
                  <a:lnTo>
                    <a:pt x="779272" y="635635"/>
                  </a:lnTo>
                  <a:lnTo>
                    <a:pt x="760222" y="635635"/>
                  </a:lnTo>
                  <a:lnTo>
                    <a:pt x="779272" y="635635"/>
                  </a:lnTo>
                  <a:cubicBezTo>
                    <a:pt x="779272" y="714883"/>
                    <a:pt x="715010" y="779272"/>
                    <a:pt x="635635" y="779272"/>
                  </a:cubicBezTo>
                  <a:lnTo>
                    <a:pt x="635635" y="760222"/>
                  </a:lnTo>
                  <a:lnTo>
                    <a:pt x="635635" y="779272"/>
                  </a:lnTo>
                  <a:lnTo>
                    <a:pt x="143637" y="779272"/>
                  </a:lnTo>
                  <a:lnTo>
                    <a:pt x="143637" y="760222"/>
                  </a:lnTo>
                  <a:lnTo>
                    <a:pt x="143637" y="779272"/>
                  </a:lnTo>
                  <a:cubicBezTo>
                    <a:pt x="64262" y="779272"/>
                    <a:pt x="0" y="715010"/>
                    <a:pt x="0" y="635635"/>
                  </a:cubicBezTo>
                  <a:lnTo>
                    <a:pt x="0" y="143637"/>
                  </a:lnTo>
                  <a:lnTo>
                    <a:pt x="19050" y="143637"/>
                  </a:lnTo>
                  <a:lnTo>
                    <a:pt x="0" y="143637"/>
                  </a:lnTo>
                  <a:moveTo>
                    <a:pt x="38100" y="143637"/>
                  </a:moveTo>
                  <a:lnTo>
                    <a:pt x="38100" y="635635"/>
                  </a:lnTo>
                  <a:lnTo>
                    <a:pt x="19050" y="635635"/>
                  </a:lnTo>
                  <a:lnTo>
                    <a:pt x="38100" y="635635"/>
                  </a:lnTo>
                  <a:cubicBezTo>
                    <a:pt x="38100" y="693928"/>
                    <a:pt x="85344" y="741172"/>
                    <a:pt x="143637" y="741172"/>
                  </a:cubicBezTo>
                  <a:lnTo>
                    <a:pt x="635635" y="741172"/>
                  </a:lnTo>
                  <a:cubicBezTo>
                    <a:pt x="693928" y="741172"/>
                    <a:pt x="741172" y="693928"/>
                    <a:pt x="741172" y="635635"/>
                  </a:cubicBezTo>
                  <a:lnTo>
                    <a:pt x="741172" y="143637"/>
                  </a:lnTo>
                  <a:lnTo>
                    <a:pt x="760222" y="143637"/>
                  </a:lnTo>
                  <a:lnTo>
                    <a:pt x="741172" y="143637"/>
                  </a:lnTo>
                  <a:cubicBezTo>
                    <a:pt x="741172" y="85344"/>
                    <a:pt x="693928" y="38100"/>
                    <a:pt x="635635" y="38100"/>
                  </a:cubicBezTo>
                  <a:lnTo>
                    <a:pt x="143637" y="38100"/>
                  </a:lnTo>
                  <a:lnTo>
                    <a:pt x="143637" y="19050"/>
                  </a:lnTo>
                  <a:lnTo>
                    <a:pt x="143637" y="38100"/>
                  </a:lnTo>
                  <a:cubicBezTo>
                    <a:pt x="85344" y="38100"/>
                    <a:pt x="38100" y="85344"/>
                    <a:pt x="38100" y="143637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5575995" y="3877048"/>
            <a:ext cx="277862" cy="347365"/>
            <a:chOff x="0" y="0"/>
            <a:chExt cx="370483" cy="463153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370459" cy="463169"/>
            </a:xfrm>
            <a:custGeom>
              <a:avLst/>
              <a:gdLst/>
              <a:ahLst/>
              <a:cxnLst/>
              <a:rect l="l" t="t" r="r" b="b"/>
              <a:pathLst>
                <a:path w="370459" h="463169">
                  <a:moveTo>
                    <a:pt x="0" y="0"/>
                  </a:moveTo>
                  <a:lnTo>
                    <a:pt x="370459" y="0"/>
                  </a:lnTo>
                  <a:lnTo>
                    <a:pt x="370459" y="463169"/>
                  </a:lnTo>
                  <a:lnTo>
                    <a:pt x="0" y="463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52" r="-359" b="3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010245" y="4516190"/>
            <a:ext cx="2616399" cy="40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Robust Backend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0245" y="4947940"/>
            <a:ext cx="9409510" cy="4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Powered by </a:t>
            </a:r>
            <a:r>
              <a:rPr lang="en-US" sz="1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Flask</a:t>
            </a:r>
            <a:r>
              <a:rPr lang="en-US" sz="17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for efficient data processing and seamless integration.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87896" y="5964288"/>
            <a:ext cx="9854207" cy="1927771"/>
            <a:chOff x="0" y="0"/>
            <a:chExt cx="13138943" cy="25703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138913" cy="2570353"/>
            </a:xfrm>
            <a:custGeom>
              <a:avLst/>
              <a:gdLst/>
              <a:ahLst/>
              <a:cxnLst/>
              <a:rect l="l" t="t" r="r" b="b"/>
              <a:pathLst>
                <a:path w="13138913" h="2570353">
                  <a:moveTo>
                    <a:pt x="0" y="0"/>
                  </a:moveTo>
                  <a:lnTo>
                    <a:pt x="13138913" y="0"/>
                  </a:lnTo>
                  <a:lnTo>
                    <a:pt x="13138913" y="2570353"/>
                  </a:lnTo>
                  <a:lnTo>
                    <a:pt x="0" y="2570353"/>
                  </a:lnTo>
                  <a:close/>
                </a:path>
              </a:pathLst>
            </a:custGeom>
            <a:solidFill>
              <a:srgbClr val="7E023C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787896" y="5964288"/>
            <a:ext cx="9854207" cy="28575"/>
            <a:chOff x="0" y="0"/>
            <a:chExt cx="13138943" cy="38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138913" cy="38100"/>
            </a:xfrm>
            <a:custGeom>
              <a:avLst/>
              <a:gdLst/>
              <a:ahLst/>
              <a:cxnLst/>
              <a:rect l="l" t="t" r="r" b="b"/>
              <a:pathLst>
                <a:path w="13138913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3119863" y="0"/>
                  </a:lnTo>
                  <a:cubicBezTo>
                    <a:pt x="13130403" y="0"/>
                    <a:pt x="13138913" y="8509"/>
                    <a:pt x="13138913" y="19050"/>
                  </a:cubicBezTo>
                  <a:cubicBezTo>
                    <a:pt x="13138913" y="29591"/>
                    <a:pt x="13130403" y="38100"/>
                    <a:pt x="1311986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5422701" y="5686350"/>
            <a:ext cx="584447" cy="584447"/>
            <a:chOff x="0" y="0"/>
            <a:chExt cx="779263" cy="779263"/>
          </a:xfrm>
        </p:grpSpPr>
        <p:sp>
          <p:nvSpPr>
            <p:cNvPr id="34" name="Freeform 34"/>
            <p:cNvSpPr/>
            <p:nvPr/>
          </p:nvSpPr>
          <p:spPr>
            <a:xfrm>
              <a:off x="19050" y="19050"/>
              <a:ext cx="741172" cy="741172"/>
            </a:xfrm>
            <a:custGeom>
              <a:avLst/>
              <a:gdLst/>
              <a:ahLst/>
              <a:cxnLst/>
              <a:rect l="l" t="t" r="r" b="b"/>
              <a:pathLst>
                <a:path w="741172" h="741172">
                  <a:moveTo>
                    <a:pt x="0" y="124587"/>
                  </a:moveTo>
                  <a:cubicBezTo>
                    <a:pt x="0" y="55753"/>
                    <a:pt x="55753" y="0"/>
                    <a:pt x="124587" y="0"/>
                  </a:cubicBezTo>
                  <a:lnTo>
                    <a:pt x="616585" y="0"/>
                  </a:lnTo>
                  <a:cubicBezTo>
                    <a:pt x="685419" y="0"/>
                    <a:pt x="741172" y="55753"/>
                    <a:pt x="741172" y="124587"/>
                  </a:cubicBezTo>
                  <a:lnTo>
                    <a:pt x="741172" y="616585"/>
                  </a:lnTo>
                  <a:cubicBezTo>
                    <a:pt x="741172" y="685419"/>
                    <a:pt x="685419" y="741172"/>
                    <a:pt x="616585" y="741172"/>
                  </a:cubicBezTo>
                  <a:lnTo>
                    <a:pt x="124587" y="741172"/>
                  </a:lnTo>
                  <a:cubicBezTo>
                    <a:pt x="55753" y="741172"/>
                    <a:pt x="0" y="685419"/>
                    <a:pt x="0" y="616585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779272" cy="779272"/>
            </a:xfrm>
            <a:custGeom>
              <a:avLst/>
              <a:gdLst/>
              <a:ahLst/>
              <a:cxnLst/>
              <a:rect l="l" t="t" r="r" b="b"/>
              <a:pathLst>
                <a:path w="779272" h="779272">
                  <a:moveTo>
                    <a:pt x="0" y="143637"/>
                  </a:moveTo>
                  <a:cubicBezTo>
                    <a:pt x="0" y="64262"/>
                    <a:pt x="64262" y="0"/>
                    <a:pt x="143637" y="0"/>
                  </a:cubicBezTo>
                  <a:lnTo>
                    <a:pt x="635635" y="0"/>
                  </a:lnTo>
                  <a:lnTo>
                    <a:pt x="635635" y="19050"/>
                  </a:lnTo>
                  <a:lnTo>
                    <a:pt x="635635" y="0"/>
                  </a:lnTo>
                  <a:cubicBezTo>
                    <a:pt x="715010" y="0"/>
                    <a:pt x="779272" y="64262"/>
                    <a:pt x="779272" y="143637"/>
                  </a:cubicBezTo>
                  <a:lnTo>
                    <a:pt x="779272" y="635635"/>
                  </a:lnTo>
                  <a:lnTo>
                    <a:pt x="760222" y="635635"/>
                  </a:lnTo>
                  <a:lnTo>
                    <a:pt x="779272" y="635635"/>
                  </a:lnTo>
                  <a:cubicBezTo>
                    <a:pt x="779272" y="714883"/>
                    <a:pt x="715010" y="779272"/>
                    <a:pt x="635635" y="779272"/>
                  </a:cubicBezTo>
                  <a:lnTo>
                    <a:pt x="635635" y="760222"/>
                  </a:lnTo>
                  <a:lnTo>
                    <a:pt x="635635" y="779272"/>
                  </a:lnTo>
                  <a:lnTo>
                    <a:pt x="143637" y="779272"/>
                  </a:lnTo>
                  <a:lnTo>
                    <a:pt x="143637" y="760222"/>
                  </a:lnTo>
                  <a:lnTo>
                    <a:pt x="143637" y="779272"/>
                  </a:lnTo>
                  <a:cubicBezTo>
                    <a:pt x="64262" y="779272"/>
                    <a:pt x="0" y="715010"/>
                    <a:pt x="0" y="635635"/>
                  </a:cubicBezTo>
                  <a:lnTo>
                    <a:pt x="0" y="143637"/>
                  </a:lnTo>
                  <a:lnTo>
                    <a:pt x="19050" y="143637"/>
                  </a:lnTo>
                  <a:lnTo>
                    <a:pt x="0" y="143637"/>
                  </a:lnTo>
                  <a:moveTo>
                    <a:pt x="38100" y="143637"/>
                  </a:moveTo>
                  <a:lnTo>
                    <a:pt x="38100" y="635635"/>
                  </a:lnTo>
                  <a:lnTo>
                    <a:pt x="19050" y="635635"/>
                  </a:lnTo>
                  <a:lnTo>
                    <a:pt x="38100" y="635635"/>
                  </a:lnTo>
                  <a:cubicBezTo>
                    <a:pt x="38100" y="693928"/>
                    <a:pt x="85344" y="741172"/>
                    <a:pt x="143637" y="741172"/>
                  </a:cubicBezTo>
                  <a:lnTo>
                    <a:pt x="635635" y="741172"/>
                  </a:lnTo>
                  <a:cubicBezTo>
                    <a:pt x="693928" y="741172"/>
                    <a:pt x="741172" y="693928"/>
                    <a:pt x="741172" y="635635"/>
                  </a:cubicBezTo>
                  <a:lnTo>
                    <a:pt x="741172" y="143637"/>
                  </a:lnTo>
                  <a:lnTo>
                    <a:pt x="760222" y="143637"/>
                  </a:lnTo>
                  <a:lnTo>
                    <a:pt x="741172" y="143637"/>
                  </a:lnTo>
                  <a:cubicBezTo>
                    <a:pt x="741172" y="85344"/>
                    <a:pt x="693928" y="38100"/>
                    <a:pt x="635635" y="38100"/>
                  </a:cubicBezTo>
                  <a:lnTo>
                    <a:pt x="143637" y="38100"/>
                  </a:lnTo>
                  <a:lnTo>
                    <a:pt x="143637" y="19050"/>
                  </a:lnTo>
                  <a:lnTo>
                    <a:pt x="143637" y="38100"/>
                  </a:lnTo>
                  <a:cubicBezTo>
                    <a:pt x="85344" y="38100"/>
                    <a:pt x="38100" y="85344"/>
                    <a:pt x="38100" y="143637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5575995" y="5804818"/>
            <a:ext cx="277862" cy="347365"/>
            <a:chOff x="0" y="0"/>
            <a:chExt cx="370483" cy="463153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370459" cy="463169"/>
            </a:xfrm>
            <a:custGeom>
              <a:avLst/>
              <a:gdLst/>
              <a:ahLst/>
              <a:cxnLst/>
              <a:rect l="l" t="t" r="r" b="b"/>
              <a:pathLst>
                <a:path w="370459" h="463169">
                  <a:moveTo>
                    <a:pt x="0" y="0"/>
                  </a:moveTo>
                  <a:lnTo>
                    <a:pt x="370459" y="0"/>
                  </a:lnTo>
                  <a:lnTo>
                    <a:pt x="370459" y="463169"/>
                  </a:lnTo>
                  <a:lnTo>
                    <a:pt x="0" y="463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52" r="-359" b="3"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1010245" y="6443960"/>
            <a:ext cx="2616399" cy="40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Secure Storage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245" y="6875710"/>
            <a:ext cx="9409510" cy="4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Supabase</a:t>
            </a:r>
            <a:r>
              <a:rPr lang="en-US" sz="17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ensures reliable, scalable, and secure storage of violation data.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87896" y="7892057"/>
            <a:ext cx="9854207" cy="1594247"/>
            <a:chOff x="0" y="0"/>
            <a:chExt cx="13138943" cy="212566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138913" cy="2125726"/>
            </a:xfrm>
            <a:custGeom>
              <a:avLst/>
              <a:gdLst/>
              <a:ahLst/>
              <a:cxnLst/>
              <a:rect l="l" t="t" r="r" b="b"/>
              <a:pathLst>
                <a:path w="13138913" h="2125726">
                  <a:moveTo>
                    <a:pt x="0" y="0"/>
                  </a:moveTo>
                  <a:lnTo>
                    <a:pt x="13138913" y="0"/>
                  </a:lnTo>
                  <a:lnTo>
                    <a:pt x="13138913" y="2125726"/>
                  </a:lnTo>
                  <a:lnTo>
                    <a:pt x="0" y="2125726"/>
                  </a:lnTo>
                  <a:close/>
                </a:path>
              </a:pathLst>
            </a:custGeom>
            <a:solidFill>
              <a:srgbClr val="7E023C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787896" y="7892057"/>
            <a:ext cx="9854207" cy="28575"/>
            <a:chOff x="0" y="0"/>
            <a:chExt cx="13138943" cy="381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138913" cy="38100"/>
            </a:xfrm>
            <a:custGeom>
              <a:avLst/>
              <a:gdLst/>
              <a:ahLst/>
              <a:cxnLst/>
              <a:rect l="l" t="t" r="r" b="b"/>
              <a:pathLst>
                <a:path w="13138913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3119863" y="0"/>
                  </a:lnTo>
                  <a:cubicBezTo>
                    <a:pt x="13130403" y="0"/>
                    <a:pt x="13138913" y="8509"/>
                    <a:pt x="13138913" y="19050"/>
                  </a:cubicBezTo>
                  <a:cubicBezTo>
                    <a:pt x="13138913" y="29591"/>
                    <a:pt x="13130403" y="38100"/>
                    <a:pt x="1311986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5422701" y="7614121"/>
            <a:ext cx="584447" cy="584447"/>
            <a:chOff x="0" y="0"/>
            <a:chExt cx="779263" cy="779263"/>
          </a:xfrm>
        </p:grpSpPr>
        <p:sp>
          <p:nvSpPr>
            <p:cNvPr id="45" name="Freeform 45"/>
            <p:cNvSpPr/>
            <p:nvPr/>
          </p:nvSpPr>
          <p:spPr>
            <a:xfrm>
              <a:off x="19050" y="19050"/>
              <a:ext cx="741172" cy="741172"/>
            </a:xfrm>
            <a:custGeom>
              <a:avLst/>
              <a:gdLst/>
              <a:ahLst/>
              <a:cxnLst/>
              <a:rect l="l" t="t" r="r" b="b"/>
              <a:pathLst>
                <a:path w="741172" h="741172">
                  <a:moveTo>
                    <a:pt x="0" y="124587"/>
                  </a:moveTo>
                  <a:cubicBezTo>
                    <a:pt x="0" y="55753"/>
                    <a:pt x="55753" y="0"/>
                    <a:pt x="124587" y="0"/>
                  </a:cubicBezTo>
                  <a:lnTo>
                    <a:pt x="616585" y="0"/>
                  </a:lnTo>
                  <a:cubicBezTo>
                    <a:pt x="685419" y="0"/>
                    <a:pt x="741172" y="55753"/>
                    <a:pt x="741172" y="124587"/>
                  </a:cubicBezTo>
                  <a:lnTo>
                    <a:pt x="741172" y="616585"/>
                  </a:lnTo>
                  <a:cubicBezTo>
                    <a:pt x="741172" y="685419"/>
                    <a:pt x="685419" y="741172"/>
                    <a:pt x="616585" y="741172"/>
                  </a:cubicBezTo>
                  <a:lnTo>
                    <a:pt x="124587" y="741172"/>
                  </a:lnTo>
                  <a:cubicBezTo>
                    <a:pt x="55753" y="741172"/>
                    <a:pt x="0" y="685419"/>
                    <a:pt x="0" y="616585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779272" cy="779272"/>
            </a:xfrm>
            <a:custGeom>
              <a:avLst/>
              <a:gdLst/>
              <a:ahLst/>
              <a:cxnLst/>
              <a:rect l="l" t="t" r="r" b="b"/>
              <a:pathLst>
                <a:path w="779272" h="779272">
                  <a:moveTo>
                    <a:pt x="0" y="143637"/>
                  </a:moveTo>
                  <a:cubicBezTo>
                    <a:pt x="0" y="64262"/>
                    <a:pt x="64262" y="0"/>
                    <a:pt x="143637" y="0"/>
                  </a:cubicBezTo>
                  <a:lnTo>
                    <a:pt x="635635" y="0"/>
                  </a:lnTo>
                  <a:lnTo>
                    <a:pt x="635635" y="19050"/>
                  </a:lnTo>
                  <a:lnTo>
                    <a:pt x="635635" y="0"/>
                  </a:lnTo>
                  <a:cubicBezTo>
                    <a:pt x="715010" y="0"/>
                    <a:pt x="779272" y="64262"/>
                    <a:pt x="779272" y="143637"/>
                  </a:cubicBezTo>
                  <a:lnTo>
                    <a:pt x="779272" y="635635"/>
                  </a:lnTo>
                  <a:lnTo>
                    <a:pt x="760222" y="635635"/>
                  </a:lnTo>
                  <a:lnTo>
                    <a:pt x="779272" y="635635"/>
                  </a:lnTo>
                  <a:cubicBezTo>
                    <a:pt x="779272" y="714883"/>
                    <a:pt x="715010" y="779272"/>
                    <a:pt x="635635" y="779272"/>
                  </a:cubicBezTo>
                  <a:lnTo>
                    <a:pt x="635635" y="760222"/>
                  </a:lnTo>
                  <a:lnTo>
                    <a:pt x="635635" y="779272"/>
                  </a:lnTo>
                  <a:lnTo>
                    <a:pt x="143637" y="779272"/>
                  </a:lnTo>
                  <a:lnTo>
                    <a:pt x="143637" y="760222"/>
                  </a:lnTo>
                  <a:lnTo>
                    <a:pt x="143637" y="779272"/>
                  </a:lnTo>
                  <a:cubicBezTo>
                    <a:pt x="64262" y="779272"/>
                    <a:pt x="0" y="715010"/>
                    <a:pt x="0" y="635635"/>
                  </a:cubicBezTo>
                  <a:lnTo>
                    <a:pt x="0" y="143637"/>
                  </a:lnTo>
                  <a:lnTo>
                    <a:pt x="19050" y="143637"/>
                  </a:lnTo>
                  <a:lnTo>
                    <a:pt x="0" y="143637"/>
                  </a:lnTo>
                  <a:moveTo>
                    <a:pt x="38100" y="143637"/>
                  </a:moveTo>
                  <a:lnTo>
                    <a:pt x="38100" y="635635"/>
                  </a:lnTo>
                  <a:lnTo>
                    <a:pt x="19050" y="635635"/>
                  </a:lnTo>
                  <a:lnTo>
                    <a:pt x="38100" y="635635"/>
                  </a:lnTo>
                  <a:cubicBezTo>
                    <a:pt x="38100" y="693928"/>
                    <a:pt x="85344" y="741172"/>
                    <a:pt x="143637" y="741172"/>
                  </a:cubicBezTo>
                  <a:lnTo>
                    <a:pt x="635635" y="741172"/>
                  </a:lnTo>
                  <a:cubicBezTo>
                    <a:pt x="693928" y="741172"/>
                    <a:pt x="741172" y="693928"/>
                    <a:pt x="741172" y="635635"/>
                  </a:cubicBezTo>
                  <a:lnTo>
                    <a:pt x="741172" y="143637"/>
                  </a:lnTo>
                  <a:lnTo>
                    <a:pt x="760222" y="143637"/>
                  </a:lnTo>
                  <a:lnTo>
                    <a:pt x="741172" y="143637"/>
                  </a:lnTo>
                  <a:cubicBezTo>
                    <a:pt x="741172" y="85344"/>
                    <a:pt x="693928" y="38100"/>
                    <a:pt x="635635" y="38100"/>
                  </a:cubicBezTo>
                  <a:lnTo>
                    <a:pt x="143637" y="38100"/>
                  </a:lnTo>
                  <a:lnTo>
                    <a:pt x="143637" y="19050"/>
                  </a:lnTo>
                  <a:lnTo>
                    <a:pt x="143637" y="38100"/>
                  </a:lnTo>
                  <a:cubicBezTo>
                    <a:pt x="85344" y="38100"/>
                    <a:pt x="38100" y="85344"/>
                    <a:pt x="38100" y="143637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5575995" y="7732589"/>
            <a:ext cx="277862" cy="347365"/>
            <a:chOff x="0" y="0"/>
            <a:chExt cx="370483" cy="463153"/>
          </a:xfrm>
        </p:grpSpPr>
        <p:sp>
          <p:nvSpPr>
            <p:cNvPr id="48" name="Freeform 48" descr="preencoded.png"/>
            <p:cNvSpPr/>
            <p:nvPr/>
          </p:nvSpPr>
          <p:spPr>
            <a:xfrm>
              <a:off x="0" y="0"/>
              <a:ext cx="370459" cy="463169"/>
            </a:xfrm>
            <a:custGeom>
              <a:avLst/>
              <a:gdLst/>
              <a:ahLst/>
              <a:cxnLst/>
              <a:rect l="l" t="t" r="r" b="b"/>
              <a:pathLst>
                <a:path w="370459" h="463169">
                  <a:moveTo>
                    <a:pt x="0" y="0"/>
                  </a:moveTo>
                  <a:lnTo>
                    <a:pt x="370459" y="0"/>
                  </a:lnTo>
                  <a:lnTo>
                    <a:pt x="370459" y="463169"/>
                  </a:lnTo>
                  <a:lnTo>
                    <a:pt x="0" y="463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52" r="-359" b="3"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1010245" y="8371731"/>
            <a:ext cx="2616399" cy="40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0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Intuitive Dashboard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10245" y="8803481"/>
            <a:ext cx="9409510" cy="4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 responsive </a:t>
            </a:r>
            <a:r>
              <a:rPr lang="en-US" sz="1750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React</a:t>
            </a:r>
            <a:r>
              <a:rPr lang="en-US" sz="17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frontend for monitoring, reporting, and management with a sleek dark UI.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2909441"/>
            <a:chOff x="0" y="0"/>
            <a:chExt cx="24384000" cy="387925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3879215"/>
            </a:xfrm>
            <a:custGeom>
              <a:avLst/>
              <a:gdLst/>
              <a:ahLst/>
              <a:cxnLst/>
              <a:rect l="l" t="t" r="r" b="b"/>
              <a:pathLst>
                <a:path w="24384000" h="3879215">
                  <a:moveTo>
                    <a:pt x="0" y="0"/>
                  </a:moveTo>
                  <a:lnTo>
                    <a:pt x="24384000" y="0"/>
                  </a:lnTo>
                  <a:lnTo>
                    <a:pt x="24384000" y="3879215"/>
                  </a:lnTo>
                  <a:lnTo>
                    <a:pt x="0" y="3879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4" r="-74" b="-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4536" y="3416052"/>
            <a:ext cx="7257752" cy="81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Objectives &amp; Strategic </a:t>
            </a:r>
            <a:r>
              <a:rPr lang="en-US" sz="4250" b="1">
                <a:solidFill>
                  <a:srgbClr val="F20374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Goals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14536" y="4932015"/>
            <a:ext cx="8213080" cy="2069604"/>
            <a:chOff x="0" y="0"/>
            <a:chExt cx="10950773" cy="27594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50829" cy="2759456"/>
            </a:xfrm>
            <a:custGeom>
              <a:avLst/>
              <a:gdLst/>
              <a:ahLst/>
              <a:cxnLst/>
              <a:rect l="l" t="t" r="r" b="b"/>
              <a:pathLst>
                <a:path w="10950829" h="275945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67949" y="0"/>
                  </a:lnTo>
                  <a:cubicBezTo>
                    <a:pt x="10868914" y="0"/>
                    <a:pt x="10950829" y="81915"/>
                    <a:pt x="10950829" y="182880"/>
                  </a:cubicBezTo>
                  <a:lnTo>
                    <a:pt x="10950829" y="2576576"/>
                  </a:lnTo>
                  <a:cubicBezTo>
                    <a:pt x="10950829" y="2677541"/>
                    <a:pt x="10868914" y="2759456"/>
                    <a:pt x="10767949" y="2759456"/>
                  </a:cubicBezTo>
                  <a:lnTo>
                    <a:pt x="182880" y="2759456"/>
                  </a:lnTo>
                  <a:cubicBezTo>
                    <a:pt x="81915" y="2759456"/>
                    <a:pt x="0" y="2677541"/>
                    <a:pt x="0" y="2576576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14536" y="4903440"/>
            <a:ext cx="8213080" cy="114300"/>
            <a:chOff x="0" y="0"/>
            <a:chExt cx="10950773" cy="152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50829" cy="152400"/>
            </a:xfrm>
            <a:custGeom>
              <a:avLst/>
              <a:gdLst/>
              <a:ahLst/>
              <a:cxnLst/>
              <a:rect l="l" t="t" r="r" b="b"/>
              <a:pathLst>
                <a:path w="1095082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874629" y="0"/>
                  </a:lnTo>
                  <a:cubicBezTo>
                    <a:pt x="10916666" y="0"/>
                    <a:pt x="10950829" y="34163"/>
                    <a:pt x="10950829" y="76200"/>
                  </a:cubicBezTo>
                  <a:cubicBezTo>
                    <a:pt x="10950829" y="118237"/>
                    <a:pt x="10916666" y="152400"/>
                    <a:pt x="1087462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4571925" y="4583014"/>
            <a:ext cx="698153" cy="698153"/>
            <a:chOff x="0" y="0"/>
            <a:chExt cx="930870" cy="9308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30910" cy="930910"/>
            </a:xfrm>
            <a:custGeom>
              <a:avLst/>
              <a:gdLst/>
              <a:ahLst/>
              <a:cxnLst/>
              <a:rect l="l" t="t" r="r" b="b"/>
              <a:pathLst>
                <a:path w="930910" h="930910">
                  <a:moveTo>
                    <a:pt x="0" y="465455"/>
                  </a:moveTo>
                  <a:cubicBezTo>
                    <a:pt x="0" y="208407"/>
                    <a:pt x="208407" y="0"/>
                    <a:pt x="465455" y="0"/>
                  </a:cubicBezTo>
                  <a:cubicBezTo>
                    <a:pt x="722503" y="0"/>
                    <a:pt x="930910" y="208407"/>
                    <a:pt x="930910" y="465455"/>
                  </a:cubicBezTo>
                  <a:cubicBezTo>
                    <a:pt x="930910" y="722503"/>
                    <a:pt x="722503" y="930910"/>
                    <a:pt x="465455" y="930910"/>
                  </a:cubicBezTo>
                  <a:cubicBezTo>
                    <a:pt x="208407" y="930910"/>
                    <a:pt x="0" y="722503"/>
                    <a:pt x="0" y="465455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781326" y="4757589"/>
            <a:ext cx="279201" cy="349002"/>
            <a:chOff x="0" y="0"/>
            <a:chExt cx="372268" cy="46533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372237" cy="465328"/>
            </a:xfrm>
            <a:custGeom>
              <a:avLst/>
              <a:gdLst/>
              <a:ahLst/>
              <a:cxnLst/>
              <a:rect l="l" t="t" r="r" b="b"/>
              <a:pathLst>
                <a:path w="372237" h="465328">
                  <a:moveTo>
                    <a:pt x="0" y="0"/>
                  </a:moveTo>
                  <a:lnTo>
                    <a:pt x="372237" y="0"/>
                  </a:lnTo>
                  <a:lnTo>
                    <a:pt x="372237" y="465328"/>
                  </a:lnTo>
                  <a:lnTo>
                    <a:pt x="0" y="46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034" r="-8" b="-1036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75730" y="5447110"/>
            <a:ext cx="2741265" cy="40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Automated Detection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5730" y="5881390"/>
            <a:ext cx="7690694" cy="85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Achieve highly accurate, automated identification of helmet-less and triple-riding violations.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260235" y="4932015"/>
            <a:ext cx="8213229" cy="2069604"/>
            <a:chOff x="0" y="0"/>
            <a:chExt cx="10950972" cy="27594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950956" cy="2759456"/>
            </a:xfrm>
            <a:custGeom>
              <a:avLst/>
              <a:gdLst/>
              <a:ahLst/>
              <a:cxnLst/>
              <a:rect l="l" t="t" r="r" b="b"/>
              <a:pathLst>
                <a:path w="10950956" h="275945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68076" y="0"/>
                  </a:lnTo>
                  <a:cubicBezTo>
                    <a:pt x="10869041" y="0"/>
                    <a:pt x="10950956" y="81915"/>
                    <a:pt x="10950956" y="182880"/>
                  </a:cubicBezTo>
                  <a:lnTo>
                    <a:pt x="10950956" y="2576576"/>
                  </a:lnTo>
                  <a:cubicBezTo>
                    <a:pt x="10950956" y="2677541"/>
                    <a:pt x="10869041" y="2759456"/>
                    <a:pt x="10768076" y="2759456"/>
                  </a:cubicBezTo>
                  <a:lnTo>
                    <a:pt x="182880" y="2759456"/>
                  </a:lnTo>
                  <a:cubicBezTo>
                    <a:pt x="81915" y="2759456"/>
                    <a:pt x="0" y="2677541"/>
                    <a:pt x="0" y="2576576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260235" y="4903440"/>
            <a:ext cx="8213229" cy="114300"/>
            <a:chOff x="0" y="0"/>
            <a:chExt cx="10950972" cy="152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950956" cy="152400"/>
            </a:xfrm>
            <a:custGeom>
              <a:avLst/>
              <a:gdLst/>
              <a:ahLst/>
              <a:cxnLst/>
              <a:rect l="l" t="t" r="r" b="b"/>
              <a:pathLst>
                <a:path w="10950956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874756" y="0"/>
                  </a:lnTo>
                  <a:cubicBezTo>
                    <a:pt x="10916793" y="0"/>
                    <a:pt x="10950956" y="34163"/>
                    <a:pt x="10950956" y="76200"/>
                  </a:cubicBezTo>
                  <a:cubicBezTo>
                    <a:pt x="10950956" y="118237"/>
                    <a:pt x="10916793" y="152400"/>
                    <a:pt x="1087475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017772" y="4583014"/>
            <a:ext cx="698153" cy="698153"/>
            <a:chOff x="0" y="0"/>
            <a:chExt cx="930870" cy="9308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30910" cy="930910"/>
            </a:xfrm>
            <a:custGeom>
              <a:avLst/>
              <a:gdLst/>
              <a:ahLst/>
              <a:cxnLst/>
              <a:rect l="l" t="t" r="r" b="b"/>
              <a:pathLst>
                <a:path w="930910" h="930910">
                  <a:moveTo>
                    <a:pt x="0" y="465455"/>
                  </a:moveTo>
                  <a:cubicBezTo>
                    <a:pt x="0" y="208407"/>
                    <a:pt x="208407" y="0"/>
                    <a:pt x="465455" y="0"/>
                  </a:cubicBezTo>
                  <a:cubicBezTo>
                    <a:pt x="722503" y="0"/>
                    <a:pt x="930910" y="208407"/>
                    <a:pt x="930910" y="465455"/>
                  </a:cubicBezTo>
                  <a:cubicBezTo>
                    <a:pt x="930910" y="722503"/>
                    <a:pt x="722503" y="930910"/>
                    <a:pt x="465455" y="930910"/>
                  </a:cubicBezTo>
                  <a:cubicBezTo>
                    <a:pt x="208407" y="930910"/>
                    <a:pt x="0" y="722503"/>
                    <a:pt x="0" y="465455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3227174" y="4757589"/>
            <a:ext cx="279201" cy="349002"/>
            <a:chOff x="0" y="0"/>
            <a:chExt cx="372268" cy="465337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372237" cy="465328"/>
            </a:xfrm>
            <a:custGeom>
              <a:avLst/>
              <a:gdLst/>
              <a:ahLst/>
              <a:cxnLst/>
              <a:rect l="l" t="t" r="r" b="b"/>
              <a:pathLst>
                <a:path w="372237" h="465328">
                  <a:moveTo>
                    <a:pt x="0" y="0"/>
                  </a:moveTo>
                  <a:lnTo>
                    <a:pt x="372237" y="0"/>
                  </a:lnTo>
                  <a:lnTo>
                    <a:pt x="372237" y="465328"/>
                  </a:lnTo>
                  <a:lnTo>
                    <a:pt x="0" y="46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034" r="-8" b="-1036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9521429" y="5447110"/>
            <a:ext cx="2738289" cy="40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Real-time Results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21429" y="5881390"/>
            <a:ext cx="7690842" cy="48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Process video streams and flag violations instantly for immediate action.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14536" y="7583240"/>
            <a:ext cx="8213080" cy="2069604"/>
            <a:chOff x="0" y="0"/>
            <a:chExt cx="10950773" cy="275947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950829" cy="2759456"/>
            </a:xfrm>
            <a:custGeom>
              <a:avLst/>
              <a:gdLst/>
              <a:ahLst/>
              <a:cxnLst/>
              <a:rect l="l" t="t" r="r" b="b"/>
              <a:pathLst>
                <a:path w="10950829" h="275945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67949" y="0"/>
                  </a:lnTo>
                  <a:cubicBezTo>
                    <a:pt x="10868914" y="0"/>
                    <a:pt x="10950829" y="81915"/>
                    <a:pt x="10950829" y="182880"/>
                  </a:cubicBezTo>
                  <a:lnTo>
                    <a:pt x="10950829" y="2576576"/>
                  </a:lnTo>
                  <a:cubicBezTo>
                    <a:pt x="10950829" y="2677541"/>
                    <a:pt x="10868914" y="2759456"/>
                    <a:pt x="10767949" y="2759456"/>
                  </a:cubicBezTo>
                  <a:lnTo>
                    <a:pt x="182880" y="2759456"/>
                  </a:lnTo>
                  <a:cubicBezTo>
                    <a:pt x="81915" y="2759456"/>
                    <a:pt x="0" y="2677541"/>
                    <a:pt x="0" y="2576576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14536" y="7554665"/>
            <a:ext cx="8213080" cy="114300"/>
            <a:chOff x="0" y="0"/>
            <a:chExt cx="10950773" cy="152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950829" cy="152400"/>
            </a:xfrm>
            <a:custGeom>
              <a:avLst/>
              <a:gdLst/>
              <a:ahLst/>
              <a:cxnLst/>
              <a:rect l="l" t="t" r="r" b="b"/>
              <a:pathLst>
                <a:path w="1095082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874629" y="0"/>
                  </a:lnTo>
                  <a:cubicBezTo>
                    <a:pt x="10916666" y="0"/>
                    <a:pt x="10950829" y="34163"/>
                    <a:pt x="10950829" y="76200"/>
                  </a:cubicBezTo>
                  <a:cubicBezTo>
                    <a:pt x="10950829" y="118237"/>
                    <a:pt x="10916666" y="152400"/>
                    <a:pt x="1087462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4571925" y="7234237"/>
            <a:ext cx="698153" cy="698152"/>
            <a:chOff x="0" y="0"/>
            <a:chExt cx="930870" cy="9308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30910" cy="930910"/>
            </a:xfrm>
            <a:custGeom>
              <a:avLst/>
              <a:gdLst/>
              <a:ahLst/>
              <a:cxnLst/>
              <a:rect l="l" t="t" r="r" b="b"/>
              <a:pathLst>
                <a:path w="930910" h="930910">
                  <a:moveTo>
                    <a:pt x="0" y="465455"/>
                  </a:moveTo>
                  <a:cubicBezTo>
                    <a:pt x="0" y="208407"/>
                    <a:pt x="208407" y="0"/>
                    <a:pt x="465455" y="0"/>
                  </a:cubicBezTo>
                  <a:cubicBezTo>
                    <a:pt x="722503" y="0"/>
                    <a:pt x="930910" y="208407"/>
                    <a:pt x="930910" y="465455"/>
                  </a:cubicBezTo>
                  <a:cubicBezTo>
                    <a:pt x="930910" y="722503"/>
                    <a:pt x="722503" y="930910"/>
                    <a:pt x="465455" y="930910"/>
                  </a:cubicBezTo>
                  <a:cubicBezTo>
                    <a:pt x="208407" y="930910"/>
                    <a:pt x="0" y="722503"/>
                    <a:pt x="0" y="465455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4781326" y="7408812"/>
            <a:ext cx="279201" cy="349003"/>
            <a:chOff x="0" y="0"/>
            <a:chExt cx="372268" cy="465337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372237" cy="465328"/>
            </a:xfrm>
            <a:custGeom>
              <a:avLst/>
              <a:gdLst/>
              <a:ahLst/>
              <a:cxnLst/>
              <a:rect l="l" t="t" r="r" b="b"/>
              <a:pathLst>
                <a:path w="372237" h="465328">
                  <a:moveTo>
                    <a:pt x="0" y="0"/>
                  </a:moveTo>
                  <a:lnTo>
                    <a:pt x="372237" y="0"/>
                  </a:lnTo>
                  <a:lnTo>
                    <a:pt x="372237" y="465328"/>
                  </a:lnTo>
                  <a:lnTo>
                    <a:pt x="0" y="46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034" r="-8" b="-1036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1075730" y="8098334"/>
            <a:ext cx="2738289" cy="40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Reduce Accidents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5730" y="8532614"/>
            <a:ext cx="7690694" cy="85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Contribute significantly to improved road safety and reduced accident rates by deterring violations.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260235" y="7583240"/>
            <a:ext cx="8213229" cy="2069604"/>
            <a:chOff x="0" y="0"/>
            <a:chExt cx="10950972" cy="275947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950956" cy="2759456"/>
            </a:xfrm>
            <a:custGeom>
              <a:avLst/>
              <a:gdLst/>
              <a:ahLst/>
              <a:cxnLst/>
              <a:rect l="l" t="t" r="r" b="b"/>
              <a:pathLst>
                <a:path w="10950956" h="2759456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68076" y="0"/>
                  </a:lnTo>
                  <a:cubicBezTo>
                    <a:pt x="10869041" y="0"/>
                    <a:pt x="10950956" y="81915"/>
                    <a:pt x="10950956" y="182880"/>
                  </a:cubicBezTo>
                  <a:lnTo>
                    <a:pt x="10950956" y="2576576"/>
                  </a:lnTo>
                  <a:cubicBezTo>
                    <a:pt x="10950956" y="2677541"/>
                    <a:pt x="10869041" y="2759456"/>
                    <a:pt x="10768076" y="2759456"/>
                  </a:cubicBezTo>
                  <a:lnTo>
                    <a:pt x="182880" y="2759456"/>
                  </a:lnTo>
                  <a:cubicBezTo>
                    <a:pt x="81915" y="2759456"/>
                    <a:pt x="0" y="2677541"/>
                    <a:pt x="0" y="2576576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9260235" y="7554665"/>
            <a:ext cx="8213229" cy="114300"/>
            <a:chOff x="0" y="0"/>
            <a:chExt cx="10950972" cy="152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950956" cy="152400"/>
            </a:xfrm>
            <a:custGeom>
              <a:avLst/>
              <a:gdLst/>
              <a:ahLst/>
              <a:cxnLst/>
              <a:rect l="l" t="t" r="r" b="b"/>
              <a:pathLst>
                <a:path w="10950956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874756" y="0"/>
                  </a:lnTo>
                  <a:cubicBezTo>
                    <a:pt x="10916793" y="0"/>
                    <a:pt x="10950956" y="34163"/>
                    <a:pt x="10950956" y="76200"/>
                  </a:cubicBezTo>
                  <a:cubicBezTo>
                    <a:pt x="10950956" y="118237"/>
                    <a:pt x="10916793" y="152400"/>
                    <a:pt x="1087475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3017772" y="7234237"/>
            <a:ext cx="698153" cy="698152"/>
            <a:chOff x="0" y="0"/>
            <a:chExt cx="930870" cy="93087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30910" cy="930910"/>
            </a:xfrm>
            <a:custGeom>
              <a:avLst/>
              <a:gdLst/>
              <a:ahLst/>
              <a:cxnLst/>
              <a:rect l="l" t="t" r="r" b="b"/>
              <a:pathLst>
                <a:path w="930910" h="930910">
                  <a:moveTo>
                    <a:pt x="0" y="465455"/>
                  </a:moveTo>
                  <a:cubicBezTo>
                    <a:pt x="0" y="208407"/>
                    <a:pt x="208407" y="0"/>
                    <a:pt x="465455" y="0"/>
                  </a:cubicBezTo>
                  <a:cubicBezTo>
                    <a:pt x="722503" y="0"/>
                    <a:pt x="930910" y="208407"/>
                    <a:pt x="930910" y="465455"/>
                  </a:cubicBezTo>
                  <a:cubicBezTo>
                    <a:pt x="930910" y="722503"/>
                    <a:pt x="722503" y="930910"/>
                    <a:pt x="465455" y="930910"/>
                  </a:cubicBezTo>
                  <a:cubicBezTo>
                    <a:pt x="208407" y="930910"/>
                    <a:pt x="0" y="722503"/>
                    <a:pt x="0" y="465455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3227174" y="7408812"/>
            <a:ext cx="279201" cy="349003"/>
            <a:chOff x="0" y="0"/>
            <a:chExt cx="372268" cy="465337"/>
          </a:xfrm>
        </p:grpSpPr>
        <p:sp>
          <p:nvSpPr>
            <p:cNvPr id="48" name="Freeform 48" descr="preencoded.png"/>
            <p:cNvSpPr/>
            <p:nvPr/>
          </p:nvSpPr>
          <p:spPr>
            <a:xfrm>
              <a:off x="0" y="0"/>
              <a:ext cx="372237" cy="465328"/>
            </a:xfrm>
            <a:custGeom>
              <a:avLst/>
              <a:gdLst/>
              <a:ahLst/>
              <a:cxnLst/>
              <a:rect l="l" t="t" r="r" b="b"/>
              <a:pathLst>
                <a:path w="372237" h="465328">
                  <a:moveTo>
                    <a:pt x="0" y="0"/>
                  </a:moveTo>
                  <a:lnTo>
                    <a:pt x="372237" y="0"/>
                  </a:lnTo>
                  <a:lnTo>
                    <a:pt x="372237" y="465328"/>
                  </a:lnTo>
                  <a:lnTo>
                    <a:pt x="0" y="46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34" r="-8" b="-1036"/>
              </a:stretch>
            </a:blipFill>
          </p:spPr>
        </p:sp>
      </p:grpSp>
      <p:sp>
        <p:nvSpPr>
          <p:cNvPr id="49" name="TextBox 49"/>
          <p:cNvSpPr txBox="1"/>
          <p:nvPr/>
        </p:nvSpPr>
        <p:spPr>
          <a:xfrm>
            <a:off x="9521429" y="8098334"/>
            <a:ext cx="3150542" cy="40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Scalable for Smart Cities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521429" y="8532614"/>
            <a:ext cx="7690842" cy="85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Design a flexible architecture that can be deployed across multiple cities and integrated into smart city initiatives.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2400" y="557214"/>
            <a:ext cx="10363199" cy="686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 b="1" dirty="0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Our Robust </a:t>
            </a:r>
            <a:r>
              <a:rPr lang="en-US" sz="4562" b="1" dirty="0">
                <a:solidFill>
                  <a:srgbClr val="F20374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Technology Stack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67667" y="1906340"/>
            <a:ext cx="619720" cy="619720"/>
            <a:chOff x="0" y="0"/>
            <a:chExt cx="826293" cy="82629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826262" cy="826262"/>
            </a:xfrm>
            <a:custGeom>
              <a:avLst/>
              <a:gdLst/>
              <a:ahLst/>
              <a:cxnLst/>
              <a:rect l="l" t="t" r="r" b="b"/>
              <a:pathLst>
                <a:path w="826262" h="826262">
                  <a:moveTo>
                    <a:pt x="0" y="0"/>
                  </a:moveTo>
                  <a:lnTo>
                    <a:pt x="826262" y="0"/>
                  </a:lnTo>
                  <a:lnTo>
                    <a:pt x="826262" y="826262"/>
                  </a:lnTo>
                  <a:lnTo>
                    <a:pt x="0" y="826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3" b="-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67667" y="2759720"/>
            <a:ext cx="2916585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Python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7667" y="3225404"/>
            <a:ext cx="5310931" cy="91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Core language for AI model development and backend logic.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488460" y="1906340"/>
            <a:ext cx="619720" cy="619720"/>
            <a:chOff x="0" y="0"/>
            <a:chExt cx="826293" cy="826293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826262" cy="826262"/>
            </a:xfrm>
            <a:custGeom>
              <a:avLst/>
              <a:gdLst/>
              <a:ahLst/>
              <a:cxnLst/>
              <a:rect l="l" t="t" r="r" b="b"/>
              <a:pathLst>
                <a:path w="826262" h="826262">
                  <a:moveTo>
                    <a:pt x="0" y="0"/>
                  </a:moveTo>
                  <a:lnTo>
                    <a:pt x="826262" y="0"/>
                  </a:lnTo>
                  <a:lnTo>
                    <a:pt x="826262" y="826262"/>
                  </a:lnTo>
                  <a:lnTo>
                    <a:pt x="0" y="826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3" b="-3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488460" y="2759720"/>
            <a:ext cx="2916585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Flask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8460" y="3225404"/>
            <a:ext cx="5310931" cy="91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Lightweight web framework for efficient backend API services.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109251" y="1906340"/>
            <a:ext cx="619720" cy="619720"/>
            <a:chOff x="0" y="0"/>
            <a:chExt cx="826293" cy="82629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826262" cy="826262"/>
            </a:xfrm>
            <a:custGeom>
              <a:avLst/>
              <a:gdLst/>
              <a:ahLst/>
              <a:cxnLst/>
              <a:rect l="l" t="t" r="r" b="b"/>
              <a:pathLst>
                <a:path w="826262" h="826262">
                  <a:moveTo>
                    <a:pt x="0" y="0"/>
                  </a:moveTo>
                  <a:lnTo>
                    <a:pt x="826262" y="0"/>
                  </a:lnTo>
                  <a:lnTo>
                    <a:pt x="826262" y="826262"/>
                  </a:lnTo>
                  <a:lnTo>
                    <a:pt x="0" y="826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3" b="-3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2109251" y="2759720"/>
            <a:ext cx="2916585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09251" y="3225404"/>
            <a:ext cx="5311080" cy="91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Frontend library for building a dynamic and intuitive user interface.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67667" y="4638229"/>
            <a:ext cx="619720" cy="619720"/>
            <a:chOff x="0" y="0"/>
            <a:chExt cx="826293" cy="826293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826262" cy="826262"/>
            </a:xfrm>
            <a:custGeom>
              <a:avLst/>
              <a:gdLst/>
              <a:ahLst/>
              <a:cxnLst/>
              <a:rect l="l" t="t" r="r" b="b"/>
              <a:pathLst>
                <a:path w="826262" h="826262">
                  <a:moveTo>
                    <a:pt x="0" y="0"/>
                  </a:moveTo>
                  <a:lnTo>
                    <a:pt x="826262" y="0"/>
                  </a:lnTo>
                  <a:lnTo>
                    <a:pt x="826262" y="826262"/>
                  </a:lnTo>
                  <a:lnTo>
                    <a:pt x="0" y="826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3" b="-3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67667" y="5491609"/>
            <a:ext cx="2916585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Tailwind CSS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7667" y="5957293"/>
            <a:ext cx="5310931" cy="91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Utility-first CSS framework for rapid and consistent styling.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6488460" y="4638229"/>
            <a:ext cx="619720" cy="619720"/>
            <a:chOff x="0" y="0"/>
            <a:chExt cx="826293" cy="826293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826262" cy="826262"/>
            </a:xfrm>
            <a:custGeom>
              <a:avLst/>
              <a:gdLst/>
              <a:ahLst/>
              <a:cxnLst/>
              <a:rect l="l" t="t" r="r" b="b"/>
              <a:pathLst>
                <a:path w="826262" h="826262">
                  <a:moveTo>
                    <a:pt x="0" y="0"/>
                  </a:moveTo>
                  <a:lnTo>
                    <a:pt x="826262" y="0"/>
                  </a:lnTo>
                  <a:lnTo>
                    <a:pt x="826262" y="826262"/>
                  </a:lnTo>
                  <a:lnTo>
                    <a:pt x="0" y="826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3" b="-3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6488460" y="5491609"/>
            <a:ext cx="2916585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YOLOv8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88460" y="5957293"/>
            <a:ext cx="5310931" cy="91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State-of-the-art object detection model for real-time violation recognition.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2109251" y="4638229"/>
            <a:ext cx="619720" cy="619720"/>
            <a:chOff x="0" y="0"/>
            <a:chExt cx="826293" cy="826293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826262" cy="826262"/>
            </a:xfrm>
            <a:custGeom>
              <a:avLst/>
              <a:gdLst/>
              <a:ahLst/>
              <a:cxnLst/>
              <a:rect l="l" t="t" r="r" b="b"/>
              <a:pathLst>
                <a:path w="826262" h="826262">
                  <a:moveTo>
                    <a:pt x="0" y="0"/>
                  </a:moveTo>
                  <a:lnTo>
                    <a:pt x="826262" y="0"/>
                  </a:lnTo>
                  <a:lnTo>
                    <a:pt x="826262" y="826262"/>
                  </a:lnTo>
                  <a:lnTo>
                    <a:pt x="0" y="826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3" b="-3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12109251" y="5491609"/>
            <a:ext cx="2916585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Supabase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09251" y="5957293"/>
            <a:ext cx="5311080" cy="91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Open-source alternative to Firebase for database, authentication, and storage.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867667" y="7370117"/>
            <a:ext cx="619720" cy="619720"/>
            <a:chOff x="0" y="0"/>
            <a:chExt cx="826293" cy="826293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826262" cy="826262"/>
            </a:xfrm>
            <a:custGeom>
              <a:avLst/>
              <a:gdLst/>
              <a:ahLst/>
              <a:cxnLst/>
              <a:rect l="l" t="t" r="r" b="b"/>
              <a:pathLst>
                <a:path w="826262" h="826262">
                  <a:moveTo>
                    <a:pt x="0" y="0"/>
                  </a:moveTo>
                  <a:lnTo>
                    <a:pt x="826262" y="0"/>
                  </a:lnTo>
                  <a:lnTo>
                    <a:pt x="826262" y="826262"/>
                  </a:lnTo>
                  <a:lnTo>
                    <a:pt x="0" y="826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-3" b="-3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867667" y="8223497"/>
            <a:ext cx="2916585" cy="44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Google Colab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67667" y="8689181"/>
            <a:ext cx="5310931" cy="91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Cloud-based platform for accelerated AI model training and experimentation.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1892320-E246-31FA-6788-4F32074E2F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5" y="1303920"/>
            <a:ext cx="18059400" cy="8816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47155" y="977801"/>
            <a:ext cx="9335691" cy="192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System </a:t>
            </a:r>
            <a:r>
              <a:rPr lang="en-US" sz="5500" b="1">
                <a:solidFill>
                  <a:srgbClr val="F20374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Workflow</a:t>
            </a:r>
            <a:r>
              <a:rPr lang="en-US" sz="550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: From Input to Insight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47155" y="3348484"/>
            <a:ext cx="9335691" cy="4025801"/>
            <a:chOff x="0" y="0"/>
            <a:chExt cx="12447588" cy="5367735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2447651" cy="5367782"/>
            </a:xfrm>
            <a:custGeom>
              <a:avLst/>
              <a:gdLst/>
              <a:ahLst/>
              <a:cxnLst/>
              <a:rect l="l" t="t" r="r" b="b"/>
              <a:pathLst>
                <a:path w="12447651" h="5367782">
                  <a:moveTo>
                    <a:pt x="0" y="0"/>
                  </a:moveTo>
                  <a:lnTo>
                    <a:pt x="12447651" y="0"/>
                  </a:lnTo>
                  <a:lnTo>
                    <a:pt x="12447651" y="5367782"/>
                  </a:lnTo>
                  <a:lnTo>
                    <a:pt x="0" y="5367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7" b="-4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675314" y="6561487"/>
            <a:ext cx="1993248" cy="30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Frontend Dashboard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5314" y="5629580"/>
            <a:ext cx="1993248" cy="30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Supabase Storage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5314" y="4707085"/>
            <a:ext cx="1993248" cy="30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YOLO Detection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5314" y="3775177"/>
            <a:ext cx="1993248" cy="30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Video Upload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7155" y="7558385"/>
            <a:ext cx="9335691" cy="158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Our system processes traffic video feeds in a streamlined manner, from initial upload to AI detection, secure storage, and final presentation on the dashboard.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43545" y="966490"/>
            <a:ext cx="6087368" cy="73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Key Features &amp; </a:t>
            </a:r>
            <a:r>
              <a:rPr lang="en-US" sz="3875" b="1">
                <a:solidFill>
                  <a:srgbClr val="F20374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Innovation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43545" y="2263229"/>
            <a:ext cx="5484316" cy="5484316"/>
            <a:chOff x="0" y="0"/>
            <a:chExt cx="7312422" cy="731242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312406" cy="7312406"/>
            </a:xfrm>
            <a:custGeom>
              <a:avLst/>
              <a:gdLst/>
              <a:ahLst/>
              <a:cxnLst/>
              <a:rect l="l" t="t" r="r" b="b"/>
              <a:pathLst>
                <a:path w="7312406" h="7312406">
                  <a:moveTo>
                    <a:pt x="0" y="0"/>
                  </a:moveTo>
                  <a:lnTo>
                    <a:pt x="7312406" y="0"/>
                  </a:lnTo>
                  <a:lnTo>
                    <a:pt x="7312406" y="7312406"/>
                  </a:lnTo>
                  <a:lnTo>
                    <a:pt x="0" y="731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398348" y="2248941"/>
            <a:ext cx="8169920" cy="1375321"/>
            <a:chOff x="0" y="0"/>
            <a:chExt cx="10893227" cy="1833762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10855072" cy="1795653"/>
            </a:xfrm>
            <a:custGeom>
              <a:avLst/>
              <a:gdLst/>
              <a:ahLst/>
              <a:cxnLst/>
              <a:rect l="l" t="t" r="r" b="b"/>
              <a:pathLst>
                <a:path w="10855072" h="1795653">
                  <a:moveTo>
                    <a:pt x="0" y="182880"/>
                  </a:moveTo>
                  <a:cubicBezTo>
                    <a:pt x="0" y="81915"/>
                    <a:pt x="83312" y="0"/>
                    <a:pt x="186055" y="0"/>
                  </a:cubicBezTo>
                  <a:lnTo>
                    <a:pt x="10669016" y="0"/>
                  </a:lnTo>
                  <a:cubicBezTo>
                    <a:pt x="10771760" y="0"/>
                    <a:pt x="10855072" y="81915"/>
                    <a:pt x="10855072" y="182880"/>
                  </a:cubicBezTo>
                  <a:lnTo>
                    <a:pt x="10855072" y="1612773"/>
                  </a:lnTo>
                  <a:cubicBezTo>
                    <a:pt x="10855072" y="1713738"/>
                    <a:pt x="10771760" y="1795653"/>
                    <a:pt x="10669016" y="1795653"/>
                  </a:cubicBezTo>
                  <a:lnTo>
                    <a:pt x="186055" y="1795653"/>
                  </a:lnTo>
                  <a:cubicBezTo>
                    <a:pt x="83312" y="1795653"/>
                    <a:pt x="0" y="1713738"/>
                    <a:pt x="0" y="1612773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893172" cy="1833753"/>
            </a:xfrm>
            <a:custGeom>
              <a:avLst/>
              <a:gdLst/>
              <a:ahLst/>
              <a:cxnLst/>
              <a:rect l="l" t="t" r="r" b="b"/>
              <a:pathLst>
                <a:path w="10893172" h="1833753">
                  <a:moveTo>
                    <a:pt x="0" y="201930"/>
                  </a:moveTo>
                  <a:cubicBezTo>
                    <a:pt x="0" y="90043"/>
                    <a:pt x="92202" y="0"/>
                    <a:pt x="205105" y="0"/>
                  </a:cubicBezTo>
                  <a:lnTo>
                    <a:pt x="10688066" y="0"/>
                  </a:lnTo>
                  <a:lnTo>
                    <a:pt x="10688066" y="19050"/>
                  </a:lnTo>
                  <a:lnTo>
                    <a:pt x="10688066" y="0"/>
                  </a:lnTo>
                  <a:cubicBezTo>
                    <a:pt x="10801097" y="0"/>
                    <a:pt x="10893172" y="90043"/>
                    <a:pt x="10893172" y="201930"/>
                  </a:cubicBezTo>
                  <a:lnTo>
                    <a:pt x="10874122" y="201930"/>
                  </a:lnTo>
                  <a:lnTo>
                    <a:pt x="10893172" y="201930"/>
                  </a:lnTo>
                  <a:lnTo>
                    <a:pt x="10893172" y="1631823"/>
                  </a:lnTo>
                  <a:lnTo>
                    <a:pt x="10874122" y="1631823"/>
                  </a:lnTo>
                  <a:lnTo>
                    <a:pt x="10893172" y="1631823"/>
                  </a:lnTo>
                  <a:cubicBezTo>
                    <a:pt x="10893172" y="1743710"/>
                    <a:pt x="10800969" y="1833753"/>
                    <a:pt x="10688066" y="1833753"/>
                  </a:cubicBezTo>
                  <a:lnTo>
                    <a:pt x="10688066" y="1814703"/>
                  </a:lnTo>
                  <a:lnTo>
                    <a:pt x="10688066" y="1833753"/>
                  </a:lnTo>
                  <a:lnTo>
                    <a:pt x="205105" y="1833753"/>
                  </a:lnTo>
                  <a:lnTo>
                    <a:pt x="205105" y="1814703"/>
                  </a:lnTo>
                  <a:lnTo>
                    <a:pt x="205105" y="1833753"/>
                  </a:lnTo>
                  <a:cubicBezTo>
                    <a:pt x="92202" y="1833753"/>
                    <a:pt x="0" y="1743710"/>
                    <a:pt x="0" y="163182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631823"/>
                  </a:lnTo>
                  <a:lnTo>
                    <a:pt x="19050" y="1631823"/>
                  </a:lnTo>
                  <a:lnTo>
                    <a:pt x="38100" y="1631823"/>
                  </a:lnTo>
                  <a:cubicBezTo>
                    <a:pt x="38100" y="1721993"/>
                    <a:pt x="112522" y="1795653"/>
                    <a:pt x="205105" y="1795653"/>
                  </a:cubicBezTo>
                  <a:lnTo>
                    <a:pt x="10688066" y="1795653"/>
                  </a:lnTo>
                  <a:cubicBezTo>
                    <a:pt x="10780649" y="1795653"/>
                    <a:pt x="10855072" y="1721993"/>
                    <a:pt x="10855072" y="1631823"/>
                  </a:cubicBezTo>
                  <a:lnTo>
                    <a:pt x="10855072" y="201930"/>
                  </a:lnTo>
                  <a:cubicBezTo>
                    <a:pt x="10855072" y="111760"/>
                    <a:pt x="10780649" y="38100"/>
                    <a:pt x="10688066" y="38100"/>
                  </a:cubicBezTo>
                  <a:lnTo>
                    <a:pt x="205105" y="38100"/>
                  </a:lnTo>
                  <a:lnTo>
                    <a:pt x="205105" y="19050"/>
                  </a:lnTo>
                  <a:lnTo>
                    <a:pt x="205105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384060" y="2263229"/>
            <a:ext cx="114300" cy="1346746"/>
            <a:chOff x="0" y="0"/>
            <a:chExt cx="152400" cy="17956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2400" cy="1795653"/>
            </a:xfrm>
            <a:custGeom>
              <a:avLst/>
              <a:gdLst/>
              <a:ahLst/>
              <a:cxnLst/>
              <a:rect l="l" t="t" r="r" b="b"/>
              <a:pathLst>
                <a:path w="152400" h="1795653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719453"/>
                  </a:lnTo>
                  <a:cubicBezTo>
                    <a:pt x="152400" y="1761490"/>
                    <a:pt x="118237" y="1795653"/>
                    <a:pt x="76200" y="1795653"/>
                  </a:cubicBezTo>
                  <a:cubicBezTo>
                    <a:pt x="34163" y="1795653"/>
                    <a:pt x="0" y="1761490"/>
                    <a:pt x="0" y="1719453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739312" y="2437507"/>
            <a:ext cx="2499718" cy="37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Real-time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39312" y="2924324"/>
            <a:ext cx="7573715" cy="44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Instant identification of violations as they occur, ensuring timely response.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398348" y="3808065"/>
            <a:ext cx="8169920" cy="1715244"/>
            <a:chOff x="0" y="0"/>
            <a:chExt cx="10893227" cy="2286992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10855072" cy="2248916"/>
            </a:xfrm>
            <a:custGeom>
              <a:avLst/>
              <a:gdLst/>
              <a:ahLst/>
              <a:cxnLst/>
              <a:rect l="l" t="t" r="r" b="b"/>
              <a:pathLst>
                <a:path w="10855072" h="2248916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0669778" y="0"/>
                  </a:lnTo>
                  <a:cubicBezTo>
                    <a:pt x="10772140" y="0"/>
                    <a:pt x="10855072" y="81915"/>
                    <a:pt x="10855072" y="182880"/>
                  </a:cubicBezTo>
                  <a:lnTo>
                    <a:pt x="10855072" y="2066036"/>
                  </a:lnTo>
                  <a:cubicBezTo>
                    <a:pt x="10855072" y="2167001"/>
                    <a:pt x="10772140" y="2248916"/>
                    <a:pt x="10669778" y="2248916"/>
                  </a:cubicBezTo>
                  <a:lnTo>
                    <a:pt x="185293" y="2248916"/>
                  </a:lnTo>
                  <a:cubicBezTo>
                    <a:pt x="82931" y="2248916"/>
                    <a:pt x="0" y="2167001"/>
                    <a:pt x="0" y="2066036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893172" cy="2287016"/>
            </a:xfrm>
            <a:custGeom>
              <a:avLst/>
              <a:gdLst/>
              <a:ahLst/>
              <a:cxnLst/>
              <a:rect l="l" t="t" r="r" b="b"/>
              <a:pathLst>
                <a:path w="10893172" h="2287016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0688828" y="0"/>
                  </a:lnTo>
                  <a:lnTo>
                    <a:pt x="10688828" y="19050"/>
                  </a:lnTo>
                  <a:lnTo>
                    <a:pt x="10688828" y="0"/>
                  </a:lnTo>
                  <a:cubicBezTo>
                    <a:pt x="10801477" y="0"/>
                    <a:pt x="10893172" y="90170"/>
                    <a:pt x="10893172" y="201930"/>
                  </a:cubicBezTo>
                  <a:lnTo>
                    <a:pt x="10874122" y="201930"/>
                  </a:lnTo>
                  <a:lnTo>
                    <a:pt x="10893172" y="201930"/>
                  </a:lnTo>
                  <a:lnTo>
                    <a:pt x="10893172" y="2085086"/>
                  </a:lnTo>
                  <a:lnTo>
                    <a:pt x="10874122" y="2085086"/>
                  </a:lnTo>
                  <a:lnTo>
                    <a:pt x="10893172" y="2085086"/>
                  </a:lnTo>
                  <a:cubicBezTo>
                    <a:pt x="10893172" y="2196846"/>
                    <a:pt x="10801477" y="2287016"/>
                    <a:pt x="10688828" y="2287016"/>
                  </a:cubicBezTo>
                  <a:lnTo>
                    <a:pt x="10688828" y="2267966"/>
                  </a:lnTo>
                  <a:lnTo>
                    <a:pt x="10688828" y="2287016"/>
                  </a:lnTo>
                  <a:lnTo>
                    <a:pt x="204343" y="2287016"/>
                  </a:lnTo>
                  <a:lnTo>
                    <a:pt x="204343" y="2267966"/>
                  </a:lnTo>
                  <a:lnTo>
                    <a:pt x="204343" y="2287016"/>
                  </a:lnTo>
                  <a:cubicBezTo>
                    <a:pt x="91694" y="2287016"/>
                    <a:pt x="0" y="2196846"/>
                    <a:pt x="0" y="208508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85086"/>
                  </a:lnTo>
                  <a:lnTo>
                    <a:pt x="19050" y="2085086"/>
                  </a:lnTo>
                  <a:lnTo>
                    <a:pt x="38100" y="2085086"/>
                  </a:lnTo>
                  <a:cubicBezTo>
                    <a:pt x="38100" y="2175383"/>
                    <a:pt x="112268" y="2248916"/>
                    <a:pt x="204343" y="2248916"/>
                  </a:cubicBezTo>
                  <a:lnTo>
                    <a:pt x="10688828" y="2248916"/>
                  </a:lnTo>
                  <a:cubicBezTo>
                    <a:pt x="10780903" y="2248916"/>
                    <a:pt x="10855072" y="2175383"/>
                    <a:pt x="10855072" y="2085086"/>
                  </a:cubicBezTo>
                  <a:lnTo>
                    <a:pt x="10855072" y="201930"/>
                  </a:lnTo>
                  <a:cubicBezTo>
                    <a:pt x="10855072" y="111633"/>
                    <a:pt x="10780903" y="38100"/>
                    <a:pt x="10688828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384060" y="3822352"/>
            <a:ext cx="114300" cy="1686669"/>
            <a:chOff x="0" y="0"/>
            <a:chExt cx="152400" cy="224889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2400" cy="2248916"/>
            </a:xfrm>
            <a:custGeom>
              <a:avLst/>
              <a:gdLst/>
              <a:ahLst/>
              <a:cxnLst/>
              <a:rect l="l" t="t" r="r" b="b"/>
              <a:pathLst>
                <a:path w="152400" h="224891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172716"/>
                  </a:lnTo>
                  <a:cubicBezTo>
                    <a:pt x="152400" y="2214753"/>
                    <a:pt x="118237" y="2248916"/>
                    <a:pt x="76200" y="2248916"/>
                  </a:cubicBezTo>
                  <a:cubicBezTo>
                    <a:pt x="34163" y="2248916"/>
                    <a:pt x="0" y="2214753"/>
                    <a:pt x="0" y="2172716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739312" y="3996630"/>
            <a:ext cx="2499718" cy="37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Visual Marking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39312" y="4483447"/>
            <a:ext cx="7573715" cy="78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Violations are highlighted with </a:t>
            </a:r>
            <a:r>
              <a:rPr lang="en-US" sz="1625">
                <a:solidFill>
                  <a:srgbClr val="F20374"/>
                </a:solidFill>
                <a:latin typeface="Overpass"/>
                <a:ea typeface="Overpass"/>
                <a:cs typeface="Overpass"/>
                <a:sym typeface="Overpass"/>
              </a:rPr>
              <a:t>red bounding boxes</a:t>
            </a:r>
            <a:r>
              <a:rPr lang="en-US" sz="162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for clear identification and evidence.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398348" y="5707112"/>
            <a:ext cx="8169920" cy="1375321"/>
            <a:chOff x="0" y="0"/>
            <a:chExt cx="10893227" cy="1833762"/>
          </a:xfrm>
        </p:grpSpPr>
        <p:sp>
          <p:nvSpPr>
            <p:cNvPr id="26" name="Freeform 26"/>
            <p:cNvSpPr/>
            <p:nvPr/>
          </p:nvSpPr>
          <p:spPr>
            <a:xfrm>
              <a:off x="19050" y="19050"/>
              <a:ext cx="10855072" cy="1795653"/>
            </a:xfrm>
            <a:custGeom>
              <a:avLst/>
              <a:gdLst/>
              <a:ahLst/>
              <a:cxnLst/>
              <a:rect l="l" t="t" r="r" b="b"/>
              <a:pathLst>
                <a:path w="10855072" h="1795653">
                  <a:moveTo>
                    <a:pt x="0" y="182880"/>
                  </a:moveTo>
                  <a:cubicBezTo>
                    <a:pt x="0" y="81915"/>
                    <a:pt x="83312" y="0"/>
                    <a:pt x="186055" y="0"/>
                  </a:cubicBezTo>
                  <a:lnTo>
                    <a:pt x="10669016" y="0"/>
                  </a:lnTo>
                  <a:cubicBezTo>
                    <a:pt x="10771760" y="0"/>
                    <a:pt x="10855072" y="81915"/>
                    <a:pt x="10855072" y="182880"/>
                  </a:cubicBezTo>
                  <a:lnTo>
                    <a:pt x="10855072" y="1612773"/>
                  </a:lnTo>
                  <a:cubicBezTo>
                    <a:pt x="10855072" y="1713738"/>
                    <a:pt x="10771760" y="1795653"/>
                    <a:pt x="10669016" y="1795653"/>
                  </a:cubicBezTo>
                  <a:lnTo>
                    <a:pt x="186055" y="1795653"/>
                  </a:lnTo>
                  <a:cubicBezTo>
                    <a:pt x="83312" y="1795653"/>
                    <a:pt x="0" y="1713738"/>
                    <a:pt x="0" y="1612773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0893172" cy="1833753"/>
            </a:xfrm>
            <a:custGeom>
              <a:avLst/>
              <a:gdLst/>
              <a:ahLst/>
              <a:cxnLst/>
              <a:rect l="l" t="t" r="r" b="b"/>
              <a:pathLst>
                <a:path w="10893172" h="1833753">
                  <a:moveTo>
                    <a:pt x="0" y="201930"/>
                  </a:moveTo>
                  <a:cubicBezTo>
                    <a:pt x="0" y="90043"/>
                    <a:pt x="92202" y="0"/>
                    <a:pt x="205105" y="0"/>
                  </a:cubicBezTo>
                  <a:lnTo>
                    <a:pt x="10688066" y="0"/>
                  </a:lnTo>
                  <a:lnTo>
                    <a:pt x="10688066" y="19050"/>
                  </a:lnTo>
                  <a:lnTo>
                    <a:pt x="10688066" y="0"/>
                  </a:lnTo>
                  <a:cubicBezTo>
                    <a:pt x="10801097" y="0"/>
                    <a:pt x="10893172" y="90043"/>
                    <a:pt x="10893172" y="201930"/>
                  </a:cubicBezTo>
                  <a:lnTo>
                    <a:pt x="10874122" y="201930"/>
                  </a:lnTo>
                  <a:lnTo>
                    <a:pt x="10893172" y="201930"/>
                  </a:lnTo>
                  <a:lnTo>
                    <a:pt x="10893172" y="1631823"/>
                  </a:lnTo>
                  <a:lnTo>
                    <a:pt x="10874122" y="1631823"/>
                  </a:lnTo>
                  <a:lnTo>
                    <a:pt x="10893172" y="1631823"/>
                  </a:lnTo>
                  <a:cubicBezTo>
                    <a:pt x="10893172" y="1743710"/>
                    <a:pt x="10800969" y="1833753"/>
                    <a:pt x="10688066" y="1833753"/>
                  </a:cubicBezTo>
                  <a:lnTo>
                    <a:pt x="10688066" y="1814703"/>
                  </a:lnTo>
                  <a:lnTo>
                    <a:pt x="10688066" y="1833753"/>
                  </a:lnTo>
                  <a:lnTo>
                    <a:pt x="205105" y="1833753"/>
                  </a:lnTo>
                  <a:lnTo>
                    <a:pt x="205105" y="1814703"/>
                  </a:lnTo>
                  <a:lnTo>
                    <a:pt x="205105" y="1833753"/>
                  </a:lnTo>
                  <a:cubicBezTo>
                    <a:pt x="92202" y="1833753"/>
                    <a:pt x="0" y="1743710"/>
                    <a:pt x="0" y="1631823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631823"/>
                  </a:lnTo>
                  <a:lnTo>
                    <a:pt x="19050" y="1631823"/>
                  </a:lnTo>
                  <a:lnTo>
                    <a:pt x="38100" y="1631823"/>
                  </a:lnTo>
                  <a:cubicBezTo>
                    <a:pt x="38100" y="1721993"/>
                    <a:pt x="112522" y="1795653"/>
                    <a:pt x="205105" y="1795653"/>
                  </a:cubicBezTo>
                  <a:lnTo>
                    <a:pt x="10688066" y="1795653"/>
                  </a:lnTo>
                  <a:cubicBezTo>
                    <a:pt x="10780649" y="1795653"/>
                    <a:pt x="10855072" y="1721993"/>
                    <a:pt x="10855072" y="1631823"/>
                  </a:cubicBezTo>
                  <a:lnTo>
                    <a:pt x="10855072" y="201930"/>
                  </a:lnTo>
                  <a:cubicBezTo>
                    <a:pt x="10855072" y="111760"/>
                    <a:pt x="10780649" y="38100"/>
                    <a:pt x="10688066" y="38100"/>
                  </a:cubicBezTo>
                  <a:lnTo>
                    <a:pt x="205105" y="38100"/>
                  </a:lnTo>
                  <a:lnTo>
                    <a:pt x="205105" y="19050"/>
                  </a:lnTo>
                  <a:lnTo>
                    <a:pt x="205105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384060" y="5721400"/>
            <a:ext cx="114300" cy="1346746"/>
            <a:chOff x="0" y="0"/>
            <a:chExt cx="152400" cy="179566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2400" cy="1795653"/>
            </a:xfrm>
            <a:custGeom>
              <a:avLst/>
              <a:gdLst/>
              <a:ahLst/>
              <a:cxnLst/>
              <a:rect l="l" t="t" r="r" b="b"/>
              <a:pathLst>
                <a:path w="152400" h="1795653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719453"/>
                  </a:lnTo>
                  <a:cubicBezTo>
                    <a:pt x="152400" y="1761490"/>
                    <a:pt x="118237" y="1795653"/>
                    <a:pt x="76200" y="1795653"/>
                  </a:cubicBezTo>
                  <a:cubicBezTo>
                    <a:pt x="34163" y="1795653"/>
                    <a:pt x="0" y="1761490"/>
                    <a:pt x="0" y="1719453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9739312" y="5895677"/>
            <a:ext cx="2499718" cy="37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Cloud Storage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39312" y="6382494"/>
            <a:ext cx="7573715" cy="44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Secure and scalable storage of violation footage and metadata on </a:t>
            </a:r>
            <a:r>
              <a:rPr lang="en-US" sz="16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Supabase</a:t>
            </a:r>
            <a:r>
              <a:rPr lang="en-US" sz="162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398348" y="7266235"/>
            <a:ext cx="8169920" cy="1715244"/>
            <a:chOff x="0" y="0"/>
            <a:chExt cx="10893227" cy="2286992"/>
          </a:xfrm>
        </p:grpSpPr>
        <p:sp>
          <p:nvSpPr>
            <p:cNvPr id="33" name="Freeform 33"/>
            <p:cNvSpPr/>
            <p:nvPr/>
          </p:nvSpPr>
          <p:spPr>
            <a:xfrm>
              <a:off x="19050" y="19050"/>
              <a:ext cx="10855072" cy="2248916"/>
            </a:xfrm>
            <a:custGeom>
              <a:avLst/>
              <a:gdLst/>
              <a:ahLst/>
              <a:cxnLst/>
              <a:rect l="l" t="t" r="r" b="b"/>
              <a:pathLst>
                <a:path w="10855072" h="2248916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0669778" y="0"/>
                  </a:lnTo>
                  <a:cubicBezTo>
                    <a:pt x="10772140" y="0"/>
                    <a:pt x="10855072" y="81915"/>
                    <a:pt x="10855072" y="182880"/>
                  </a:cubicBezTo>
                  <a:lnTo>
                    <a:pt x="10855072" y="2066036"/>
                  </a:lnTo>
                  <a:cubicBezTo>
                    <a:pt x="10855072" y="2167001"/>
                    <a:pt x="10772140" y="2248916"/>
                    <a:pt x="10669778" y="2248916"/>
                  </a:cubicBezTo>
                  <a:lnTo>
                    <a:pt x="185293" y="2248916"/>
                  </a:lnTo>
                  <a:cubicBezTo>
                    <a:pt x="82931" y="2248916"/>
                    <a:pt x="0" y="2167001"/>
                    <a:pt x="0" y="2066036"/>
                  </a:cubicBez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0893172" cy="2287016"/>
            </a:xfrm>
            <a:custGeom>
              <a:avLst/>
              <a:gdLst/>
              <a:ahLst/>
              <a:cxnLst/>
              <a:rect l="l" t="t" r="r" b="b"/>
              <a:pathLst>
                <a:path w="10893172" h="2287016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0688828" y="0"/>
                  </a:lnTo>
                  <a:lnTo>
                    <a:pt x="10688828" y="19050"/>
                  </a:lnTo>
                  <a:lnTo>
                    <a:pt x="10688828" y="0"/>
                  </a:lnTo>
                  <a:cubicBezTo>
                    <a:pt x="10801477" y="0"/>
                    <a:pt x="10893172" y="90170"/>
                    <a:pt x="10893172" y="201930"/>
                  </a:cubicBezTo>
                  <a:lnTo>
                    <a:pt x="10874122" y="201930"/>
                  </a:lnTo>
                  <a:lnTo>
                    <a:pt x="10893172" y="201930"/>
                  </a:lnTo>
                  <a:lnTo>
                    <a:pt x="10893172" y="2085086"/>
                  </a:lnTo>
                  <a:lnTo>
                    <a:pt x="10874122" y="2085086"/>
                  </a:lnTo>
                  <a:lnTo>
                    <a:pt x="10893172" y="2085086"/>
                  </a:lnTo>
                  <a:cubicBezTo>
                    <a:pt x="10893172" y="2196846"/>
                    <a:pt x="10801477" y="2287016"/>
                    <a:pt x="10688828" y="2287016"/>
                  </a:cubicBezTo>
                  <a:lnTo>
                    <a:pt x="10688828" y="2267966"/>
                  </a:lnTo>
                  <a:lnTo>
                    <a:pt x="10688828" y="2287016"/>
                  </a:lnTo>
                  <a:lnTo>
                    <a:pt x="204343" y="2287016"/>
                  </a:lnTo>
                  <a:lnTo>
                    <a:pt x="204343" y="2267966"/>
                  </a:lnTo>
                  <a:lnTo>
                    <a:pt x="204343" y="2287016"/>
                  </a:lnTo>
                  <a:cubicBezTo>
                    <a:pt x="91694" y="2287016"/>
                    <a:pt x="0" y="2196846"/>
                    <a:pt x="0" y="208508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85086"/>
                  </a:lnTo>
                  <a:lnTo>
                    <a:pt x="19050" y="2085086"/>
                  </a:lnTo>
                  <a:lnTo>
                    <a:pt x="38100" y="2085086"/>
                  </a:lnTo>
                  <a:cubicBezTo>
                    <a:pt x="38100" y="2175383"/>
                    <a:pt x="112268" y="2248916"/>
                    <a:pt x="204343" y="2248916"/>
                  </a:cubicBezTo>
                  <a:lnTo>
                    <a:pt x="10688828" y="2248916"/>
                  </a:lnTo>
                  <a:cubicBezTo>
                    <a:pt x="10780903" y="2248916"/>
                    <a:pt x="10855072" y="2175383"/>
                    <a:pt x="10855072" y="2085086"/>
                  </a:cubicBezTo>
                  <a:lnTo>
                    <a:pt x="10855072" y="201930"/>
                  </a:lnTo>
                  <a:cubicBezTo>
                    <a:pt x="10855072" y="111633"/>
                    <a:pt x="10780903" y="38100"/>
                    <a:pt x="10688828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9384060" y="7280522"/>
            <a:ext cx="114300" cy="1686669"/>
            <a:chOff x="0" y="0"/>
            <a:chExt cx="152400" cy="224889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2248916"/>
            </a:xfrm>
            <a:custGeom>
              <a:avLst/>
              <a:gdLst/>
              <a:ahLst/>
              <a:cxnLst/>
              <a:rect l="l" t="t" r="r" b="b"/>
              <a:pathLst>
                <a:path w="152400" h="2248916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172716"/>
                  </a:lnTo>
                  <a:cubicBezTo>
                    <a:pt x="152400" y="2214753"/>
                    <a:pt x="118237" y="2248916"/>
                    <a:pt x="76200" y="2248916"/>
                  </a:cubicBezTo>
                  <a:cubicBezTo>
                    <a:pt x="34163" y="2248916"/>
                    <a:pt x="0" y="2214753"/>
                    <a:pt x="0" y="2172716"/>
                  </a:cubicBez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739312" y="7454801"/>
            <a:ext cx="2499718" cy="37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Dark UI Dashboard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39312" y="7941617"/>
            <a:ext cx="7573715" cy="78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An aesthetically pleasing and functional dashboard designed for optimal viewing in various lighting conditions, enhancing user experience.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89172" y="1106537"/>
            <a:ext cx="6279505" cy="8073778"/>
            <a:chOff x="0" y="0"/>
            <a:chExt cx="8372673" cy="10765037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8372729" cy="10765028"/>
            </a:xfrm>
            <a:custGeom>
              <a:avLst/>
              <a:gdLst/>
              <a:ahLst/>
              <a:cxnLst/>
              <a:rect l="l" t="t" r="r" b="b"/>
              <a:pathLst>
                <a:path w="8372729" h="10765028">
                  <a:moveTo>
                    <a:pt x="0" y="0"/>
                  </a:moveTo>
                  <a:lnTo>
                    <a:pt x="8372729" y="0"/>
                  </a:lnTo>
                  <a:lnTo>
                    <a:pt x="8372729" y="10765028"/>
                  </a:lnTo>
                  <a:lnTo>
                    <a:pt x="0" y="107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8" r="-2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7667922" y="844154"/>
            <a:ext cx="9672786" cy="81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Implementation </a:t>
            </a:r>
            <a:r>
              <a:rPr lang="en-US" sz="4250" b="1">
                <a:solidFill>
                  <a:srgbClr val="F20374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Plan</a:t>
            </a:r>
            <a:r>
              <a:rPr lang="en-US" sz="425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: Our Road Ahead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667922" y="2369641"/>
            <a:ext cx="9810155" cy="28575"/>
            <a:chOff x="0" y="0"/>
            <a:chExt cx="13080207" cy="38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80237" cy="38100"/>
            </a:xfrm>
            <a:custGeom>
              <a:avLst/>
              <a:gdLst/>
              <a:ahLst/>
              <a:cxnLst/>
              <a:rect l="l" t="t" r="r" b="b"/>
              <a:pathLst>
                <a:path w="13080237" h="38100">
                  <a:moveTo>
                    <a:pt x="0" y="0"/>
                  </a:moveTo>
                  <a:lnTo>
                    <a:pt x="13080237" y="0"/>
                  </a:lnTo>
                  <a:lnTo>
                    <a:pt x="130802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667922" y="2475756"/>
            <a:ext cx="3128219" cy="40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Phase 1: Idea &amp; Research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67922" y="3214537"/>
            <a:ext cx="9810155" cy="48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dirty="0" err="1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Conceptualisation</a:t>
            </a:r>
            <a:r>
              <a:rPr lang="en-US" sz="1812" dirty="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, feasibility study, and initial technology stack selection.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667922" y="4160936"/>
            <a:ext cx="9810155" cy="28575"/>
            <a:chOff x="0" y="0"/>
            <a:chExt cx="13080207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080237" cy="38100"/>
            </a:xfrm>
            <a:custGeom>
              <a:avLst/>
              <a:gdLst/>
              <a:ahLst/>
              <a:cxnLst/>
              <a:rect l="l" t="t" r="r" b="b"/>
              <a:pathLst>
                <a:path w="13080237" h="38100">
                  <a:moveTo>
                    <a:pt x="0" y="0"/>
                  </a:moveTo>
                  <a:lnTo>
                    <a:pt x="13080237" y="0"/>
                  </a:lnTo>
                  <a:lnTo>
                    <a:pt x="130802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7667922" y="4267051"/>
            <a:ext cx="4140994" cy="40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Phase 2: Prototype Development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67900" y="4964311"/>
            <a:ext cx="9810177" cy="705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dirty="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Building core functionalities: basic YOLO integration, Flask backend, and React frontend skeleton.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667922" y="6322516"/>
            <a:ext cx="9810155" cy="28575"/>
            <a:chOff x="0" y="0"/>
            <a:chExt cx="13080207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080237" cy="38100"/>
            </a:xfrm>
            <a:custGeom>
              <a:avLst/>
              <a:gdLst/>
              <a:ahLst/>
              <a:cxnLst/>
              <a:rect l="l" t="t" r="r" b="b"/>
              <a:pathLst>
                <a:path w="13080237" h="38100">
                  <a:moveTo>
                    <a:pt x="0" y="0"/>
                  </a:moveTo>
                  <a:lnTo>
                    <a:pt x="13080237" y="0"/>
                  </a:lnTo>
                  <a:lnTo>
                    <a:pt x="130802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7667922" y="6428631"/>
            <a:ext cx="4476155" cy="40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Phase 3: Dataset Training &amp; Testing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67901" y="7068741"/>
            <a:ext cx="9672808" cy="33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dirty="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Curating and augmenting datasets, training YOLOv8, rigorous testing, and fine-tuning.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667922" y="8113811"/>
            <a:ext cx="9810155" cy="28575"/>
            <a:chOff x="0" y="0"/>
            <a:chExt cx="13080207" cy="38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080237" cy="38100"/>
            </a:xfrm>
            <a:custGeom>
              <a:avLst/>
              <a:gdLst/>
              <a:ahLst/>
              <a:cxnLst/>
              <a:rect l="l" t="t" r="r" b="b"/>
              <a:pathLst>
                <a:path w="13080237" h="38100">
                  <a:moveTo>
                    <a:pt x="0" y="0"/>
                  </a:moveTo>
                  <a:lnTo>
                    <a:pt x="13080237" y="0"/>
                  </a:lnTo>
                  <a:lnTo>
                    <a:pt x="130802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0374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7667922" y="8219926"/>
            <a:ext cx="3478709" cy="40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 dirty="0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Phase 4: Cloud Deployment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67922" y="8651230"/>
            <a:ext cx="9810155" cy="48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Optimisation for performance, deployment on cloud infrastructure, and final security audits.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4536" y="737592"/>
            <a:ext cx="8042821" cy="81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Challenges &amp; </a:t>
            </a:r>
            <a:r>
              <a:rPr lang="en-US" sz="4250" b="1">
                <a:solidFill>
                  <a:srgbClr val="F20374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Risk Management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09774" y="2161282"/>
            <a:ext cx="533102" cy="533103"/>
            <a:chOff x="0" y="0"/>
            <a:chExt cx="710803" cy="7108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698119" cy="698119"/>
            </a:xfrm>
            <a:custGeom>
              <a:avLst/>
              <a:gdLst/>
              <a:ahLst/>
              <a:cxnLst/>
              <a:rect l="l" t="t" r="r" b="b"/>
              <a:pathLst>
                <a:path w="698119" h="698119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lnTo>
                    <a:pt x="567817" y="0"/>
                  </a:lnTo>
                  <a:cubicBezTo>
                    <a:pt x="639826" y="0"/>
                    <a:pt x="698119" y="58293"/>
                    <a:pt x="698119" y="130302"/>
                  </a:cubicBezTo>
                  <a:lnTo>
                    <a:pt x="698119" y="567817"/>
                  </a:lnTo>
                  <a:cubicBezTo>
                    <a:pt x="698119" y="639826"/>
                    <a:pt x="639826" y="698119"/>
                    <a:pt x="567817" y="698119"/>
                  </a:cubicBezTo>
                  <a:lnTo>
                    <a:pt x="130302" y="698119"/>
                  </a:lnTo>
                  <a:cubicBezTo>
                    <a:pt x="58293" y="698119"/>
                    <a:pt x="0" y="639699"/>
                    <a:pt x="0" y="56781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710819" cy="710819"/>
            </a:xfrm>
            <a:custGeom>
              <a:avLst/>
              <a:gdLst/>
              <a:ahLst/>
              <a:cxnLst/>
              <a:rect l="l" t="t" r="r" b="b"/>
              <a:pathLst>
                <a:path w="710819" h="710819">
                  <a:moveTo>
                    <a:pt x="0" y="136652"/>
                  </a:moveTo>
                  <a:cubicBezTo>
                    <a:pt x="0" y="61214"/>
                    <a:pt x="61214" y="0"/>
                    <a:pt x="136652" y="0"/>
                  </a:cubicBezTo>
                  <a:lnTo>
                    <a:pt x="574167" y="0"/>
                  </a:lnTo>
                  <a:lnTo>
                    <a:pt x="574167" y="6350"/>
                  </a:lnTo>
                  <a:lnTo>
                    <a:pt x="574167" y="0"/>
                  </a:lnTo>
                  <a:cubicBezTo>
                    <a:pt x="649605" y="0"/>
                    <a:pt x="710819" y="61214"/>
                    <a:pt x="710819" y="136652"/>
                  </a:cubicBezTo>
                  <a:lnTo>
                    <a:pt x="704469" y="136652"/>
                  </a:lnTo>
                  <a:lnTo>
                    <a:pt x="710819" y="136652"/>
                  </a:lnTo>
                  <a:lnTo>
                    <a:pt x="710819" y="574167"/>
                  </a:lnTo>
                  <a:lnTo>
                    <a:pt x="704469" y="574167"/>
                  </a:lnTo>
                  <a:lnTo>
                    <a:pt x="710819" y="574167"/>
                  </a:lnTo>
                  <a:cubicBezTo>
                    <a:pt x="710819" y="649605"/>
                    <a:pt x="649605" y="710819"/>
                    <a:pt x="574167" y="710819"/>
                  </a:cubicBezTo>
                  <a:lnTo>
                    <a:pt x="574167" y="704469"/>
                  </a:lnTo>
                  <a:lnTo>
                    <a:pt x="574167" y="710819"/>
                  </a:lnTo>
                  <a:lnTo>
                    <a:pt x="136652" y="710819"/>
                  </a:lnTo>
                  <a:lnTo>
                    <a:pt x="136652" y="704469"/>
                  </a:lnTo>
                  <a:lnTo>
                    <a:pt x="136652" y="710819"/>
                  </a:lnTo>
                  <a:cubicBezTo>
                    <a:pt x="61214" y="710819"/>
                    <a:pt x="0" y="649605"/>
                    <a:pt x="0" y="574167"/>
                  </a:cubicBezTo>
                  <a:lnTo>
                    <a:pt x="0" y="136652"/>
                  </a:lnTo>
                  <a:lnTo>
                    <a:pt x="6350" y="136652"/>
                  </a:lnTo>
                  <a:lnTo>
                    <a:pt x="0" y="136652"/>
                  </a:lnTo>
                  <a:moveTo>
                    <a:pt x="12700" y="136652"/>
                  </a:moveTo>
                  <a:lnTo>
                    <a:pt x="12700" y="574167"/>
                  </a:lnTo>
                  <a:lnTo>
                    <a:pt x="6350" y="574167"/>
                  </a:lnTo>
                  <a:lnTo>
                    <a:pt x="12700" y="574167"/>
                  </a:lnTo>
                  <a:cubicBezTo>
                    <a:pt x="12700" y="642620"/>
                    <a:pt x="68199" y="698119"/>
                    <a:pt x="136652" y="698119"/>
                  </a:cubicBezTo>
                  <a:lnTo>
                    <a:pt x="574167" y="698119"/>
                  </a:lnTo>
                  <a:cubicBezTo>
                    <a:pt x="642620" y="698119"/>
                    <a:pt x="698119" y="642620"/>
                    <a:pt x="698119" y="574167"/>
                  </a:cubicBezTo>
                  <a:lnTo>
                    <a:pt x="698119" y="136652"/>
                  </a:lnTo>
                  <a:cubicBezTo>
                    <a:pt x="698119" y="68199"/>
                    <a:pt x="642620" y="12700"/>
                    <a:pt x="574167" y="12700"/>
                  </a:cubicBezTo>
                  <a:lnTo>
                    <a:pt x="136652" y="12700"/>
                  </a:lnTo>
                  <a:lnTo>
                    <a:pt x="136652" y="6350"/>
                  </a:lnTo>
                  <a:lnTo>
                    <a:pt x="136652" y="12700"/>
                  </a:lnTo>
                  <a:cubicBezTo>
                    <a:pt x="68199" y="12700"/>
                    <a:pt x="12700" y="68199"/>
                    <a:pt x="12700" y="136652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570732" y="2179290"/>
            <a:ext cx="2737991" cy="40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Dataset Quality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0732" y="2706589"/>
            <a:ext cx="3860452" cy="272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Risk:</a:t>
            </a: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Insufficiently diverse or labelled data leading to poor model performance.</a:t>
            </a:r>
            <a:r>
              <a:rPr lang="en-US" sz="1812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Mitigation:</a:t>
            </a: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Continuous data augmentation and manual annotation by experts; leveraging public datasets.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09774" y="5888088"/>
            <a:ext cx="533102" cy="533103"/>
            <a:chOff x="0" y="0"/>
            <a:chExt cx="710803" cy="710803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98119" cy="698119"/>
            </a:xfrm>
            <a:custGeom>
              <a:avLst/>
              <a:gdLst/>
              <a:ahLst/>
              <a:cxnLst/>
              <a:rect l="l" t="t" r="r" b="b"/>
              <a:pathLst>
                <a:path w="698119" h="698119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lnTo>
                    <a:pt x="567817" y="0"/>
                  </a:lnTo>
                  <a:cubicBezTo>
                    <a:pt x="639826" y="0"/>
                    <a:pt x="698119" y="58293"/>
                    <a:pt x="698119" y="130302"/>
                  </a:cubicBezTo>
                  <a:lnTo>
                    <a:pt x="698119" y="567817"/>
                  </a:lnTo>
                  <a:cubicBezTo>
                    <a:pt x="698119" y="639826"/>
                    <a:pt x="639826" y="698119"/>
                    <a:pt x="567817" y="698119"/>
                  </a:cubicBezTo>
                  <a:lnTo>
                    <a:pt x="130302" y="698119"/>
                  </a:lnTo>
                  <a:cubicBezTo>
                    <a:pt x="58293" y="698119"/>
                    <a:pt x="0" y="639699"/>
                    <a:pt x="0" y="56781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10819" cy="710819"/>
            </a:xfrm>
            <a:custGeom>
              <a:avLst/>
              <a:gdLst/>
              <a:ahLst/>
              <a:cxnLst/>
              <a:rect l="l" t="t" r="r" b="b"/>
              <a:pathLst>
                <a:path w="710819" h="710819">
                  <a:moveTo>
                    <a:pt x="0" y="136652"/>
                  </a:moveTo>
                  <a:cubicBezTo>
                    <a:pt x="0" y="61214"/>
                    <a:pt x="61214" y="0"/>
                    <a:pt x="136652" y="0"/>
                  </a:cubicBezTo>
                  <a:lnTo>
                    <a:pt x="574167" y="0"/>
                  </a:lnTo>
                  <a:lnTo>
                    <a:pt x="574167" y="6350"/>
                  </a:lnTo>
                  <a:lnTo>
                    <a:pt x="574167" y="0"/>
                  </a:lnTo>
                  <a:cubicBezTo>
                    <a:pt x="649605" y="0"/>
                    <a:pt x="710819" y="61214"/>
                    <a:pt x="710819" y="136652"/>
                  </a:cubicBezTo>
                  <a:lnTo>
                    <a:pt x="704469" y="136652"/>
                  </a:lnTo>
                  <a:lnTo>
                    <a:pt x="710819" y="136652"/>
                  </a:lnTo>
                  <a:lnTo>
                    <a:pt x="710819" y="574167"/>
                  </a:lnTo>
                  <a:lnTo>
                    <a:pt x="704469" y="574167"/>
                  </a:lnTo>
                  <a:lnTo>
                    <a:pt x="710819" y="574167"/>
                  </a:lnTo>
                  <a:cubicBezTo>
                    <a:pt x="710819" y="649605"/>
                    <a:pt x="649605" y="710819"/>
                    <a:pt x="574167" y="710819"/>
                  </a:cubicBezTo>
                  <a:lnTo>
                    <a:pt x="574167" y="704469"/>
                  </a:lnTo>
                  <a:lnTo>
                    <a:pt x="574167" y="710819"/>
                  </a:lnTo>
                  <a:lnTo>
                    <a:pt x="136652" y="710819"/>
                  </a:lnTo>
                  <a:lnTo>
                    <a:pt x="136652" y="704469"/>
                  </a:lnTo>
                  <a:lnTo>
                    <a:pt x="136652" y="710819"/>
                  </a:lnTo>
                  <a:cubicBezTo>
                    <a:pt x="61214" y="710819"/>
                    <a:pt x="0" y="649605"/>
                    <a:pt x="0" y="574167"/>
                  </a:cubicBezTo>
                  <a:lnTo>
                    <a:pt x="0" y="136652"/>
                  </a:lnTo>
                  <a:lnTo>
                    <a:pt x="6350" y="136652"/>
                  </a:lnTo>
                  <a:lnTo>
                    <a:pt x="0" y="136652"/>
                  </a:lnTo>
                  <a:moveTo>
                    <a:pt x="12700" y="136652"/>
                  </a:moveTo>
                  <a:lnTo>
                    <a:pt x="12700" y="574167"/>
                  </a:lnTo>
                  <a:lnTo>
                    <a:pt x="6350" y="574167"/>
                  </a:lnTo>
                  <a:lnTo>
                    <a:pt x="12700" y="574167"/>
                  </a:lnTo>
                  <a:cubicBezTo>
                    <a:pt x="12700" y="642620"/>
                    <a:pt x="68199" y="698119"/>
                    <a:pt x="136652" y="698119"/>
                  </a:cubicBezTo>
                  <a:lnTo>
                    <a:pt x="574167" y="698119"/>
                  </a:lnTo>
                  <a:cubicBezTo>
                    <a:pt x="642620" y="698119"/>
                    <a:pt x="698119" y="642620"/>
                    <a:pt x="698119" y="574167"/>
                  </a:cubicBezTo>
                  <a:lnTo>
                    <a:pt x="698119" y="136652"/>
                  </a:lnTo>
                  <a:cubicBezTo>
                    <a:pt x="698119" y="68199"/>
                    <a:pt x="642620" y="12700"/>
                    <a:pt x="574167" y="12700"/>
                  </a:cubicBezTo>
                  <a:lnTo>
                    <a:pt x="136652" y="12700"/>
                  </a:lnTo>
                  <a:lnTo>
                    <a:pt x="136652" y="6350"/>
                  </a:lnTo>
                  <a:lnTo>
                    <a:pt x="136652" y="12700"/>
                  </a:lnTo>
                  <a:cubicBezTo>
                    <a:pt x="68199" y="12700"/>
                    <a:pt x="12700" y="68199"/>
                    <a:pt x="12700" y="136652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12094" y="5949330"/>
            <a:ext cx="328464" cy="410616"/>
            <a:chOff x="0" y="0"/>
            <a:chExt cx="437952" cy="547488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437896" cy="547497"/>
            </a:xfrm>
            <a:custGeom>
              <a:avLst/>
              <a:gdLst/>
              <a:ahLst/>
              <a:cxnLst/>
              <a:rect l="l" t="t" r="r" b="b"/>
              <a:pathLst>
                <a:path w="437896" h="547497">
                  <a:moveTo>
                    <a:pt x="0" y="0"/>
                  </a:moveTo>
                  <a:lnTo>
                    <a:pt x="437896" y="0"/>
                  </a:lnTo>
                  <a:lnTo>
                    <a:pt x="437896" y="547497"/>
                  </a:lnTo>
                  <a:lnTo>
                    <a:pt x="0" y="547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83" r="-12" b="-58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570732" y="5906095"/>
            <a:ext cx="2737991" cy="40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False Detections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70732" y="6433394"/>
            <a:ext cx="3860452" cy="234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Risk:</a:t>
            </a: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Misidentification of violations, leading to incorrect penalties.</a:t>
            </a:r>
            <a:r>
              <a:rPr lang="en-US" sz="1812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Mitigation:</a:t>
            </a: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Iterative model retraining with edge cases, post-detection human verification for critical incidents.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003577" y="2161282"/>
            <a:ext cx="533102" cy="533103"/>
            <a:chOff x="0" y="0"/>
            <a:chExt cx="710803" cy="710803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698119" cy="698119"/>
            </a:xfrm>
            <a:custGeom>
              <a:avLst/>
              <a:gdLst/>
              <a:ahLst/>
              <a:cxnLst/>
              <a:rect l="l" t="t" r="r" b="b"/>
              <a:pathLst>
                <a:path w="698119" h="698119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lnTo>
                    <a:pt x="567817" y="0"/>
                  </a:lnTo>
                  <a:cubicBezTo>
                    <a:pt x="639826" y="0"/>
                    <a:pt x="698119" y="58293"/>
                    <a:pt x="698119" y="130302"/>
                  </a:cubicBezTo>
                  <a:lnTo>
                    <a:pt x="698119" y="567817"/>
                  </a:lnTo>
                  <a:cubicBezTo>
                    <a:pt x="698119" y="639826"/>
                    <a:pt x="639826" y="698119"/>
                    <a:pt x="567817" y="698119"/>
                  </a:cubicBezTo>
                  <a:lnTo>
                    <a:pt x="130302" y="698119"/>
                  </a:lnTo>
                  <a:cubicBezTo>
                    <a:pt x="58293" y="698119"/>
                    <a:pt x="0" y="639699"/>
                    <a:pt x="0" y="56781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10819" cy="710819"/>
            </a:xfrm>
            <a:custGeom>
              <a:avLst/>
              <a:gdLst/>
              <a:ahLst/>
              <a:cxnLst/>
              <a:rect l="l" t="t" r="r" b="b"/>
              <a:pathLst>
                <a:path w="710819" h="710819">
                  <a:moveTo>
                    <a:pt x="0" y="136652"/>
                  </a:moveTo>
                  <a:cubicBezTo>
                    <a:pt x="0" y="61214"/>
                    <a:pt x="61214" y="0"/>
                    <a:pt x="136652" y="0"/>
                  </a:cubicBezTo>
                  <a:lnTo>
                    <a:pt x="574167" y="0"/>
                  </a:lnTo>
                  <a:lnTo>
                    <a:pt x="574167" y="6350"/>
                  </a:lnTo>
                  <a:lnTo>
                    <a:pt x="574167" y="0"/>
                  </a:lnTo>
                  <a:cubicBezTo>
                    <a:pt x="649605" y="0"/>
                    <a:pt x="710819" y="61214"/>
                    <a:pt x="710819" y="136652"/>
                  </a:cubicBezTo>
                  <a:lnTo>
                    <a:pt x="704469" y="136652"/>
                  </a:lnTo>
                  <a:lnTo>
                    <a:pt x="710819" y="136652"/>
                  </a:lnTo>
                  <a:lnTo>
                    <a:pt x="710819" y="574167"/>
                  </a:lnTo>
                  <a:lnTo>
                    <a:pt x="704469" y="574167"/>
                  </a:lnTo>
                  <a:lnTo>
                    <a:pt x="710819" y="574167"/>
                  </a:lnTo>
                  <a:cubicBezTo>
                    <a:pt x="710819" y="649605"/>
                    <a:pt x="649605" y="710819"/>
                    <a:pt x="574167" y="710819"/>
                  </a:cubicBezTo>
                  <a:lnTo>
                    <a:pt x="574167" y="704469"/>
                  </a:lnTo>
                  <a:lnTo>
                    <a:pt x="574167" y="710819"/>
                  </a:lnTo>
                  <a:lnTo>
                    <a:pt x="136652" y="710819"/>
                  </a:lnTo>
                  <a:lnTo>
                    <a:pt x="136652" y="704469"/>
                  </a:lnTo>
                  <a:lnTo>
                    <a:pt x="136652" y="710819"/>
                  </a:lnTo>
                  <a:cubicBezTo>
                    <a:pt x="61214" y="710819"/>
                    <a:pt x="0" y="649605"/>
                    <a:pt x="0" y="574167"/>
                  </a:cubicBezTo>
                  <a:lnTo>
                    <a:pt x="0" y="136652"/>
                  </a:lnTo>
                  <a:lnTo>
                    <a:pt x="6350" y="136652"/>
                  </a:lnTo>
                  <a:lnTo>
                    <a:pt x="0" y="136652"/>
                  </a:lnTo>
                  <a:moveTo>
                    <a:pt x="12700" y="136652"/>
                  </a:moveTo>
                  <a:lnTo>
                    <a:pt x="12700" y="574167"/>
                  </a:lnTo>
                  <a:lnTo>
                    <a:pt x="6350" y="574167"/>
                  </a:lnTo>
                  <a:lnTo>
                    <a:pt x="12700" y="574167"/>
                  </a:lnTo>
                  <a:cubicBezTo>
                    <a:pt x="12700" y="642620"/>
                    <a:pt x="68199" y="698119"/>
                    <a:pt x="136652" y="698119"/>
                  </a:cubicBezTo>
                  <a:lnTo>
                    <a:pt x="574167" y="698119"/>
                  </a:lnTo>
                  <a:cubicBezTo>
                    <a:pt x="642620" y="698119"/>
                    <a:pt x="698119" y="642620"/>
                    <a:pt x="698119" y="574167"/>
                  </a:cubicBezTo>
                  <a:lnTo>
                    <a:pt x="698119" y="136652"/>
                  </a:lnTo>
                  <a:cubicBezTo>
                    <a:pt x="698119" y="68199"/>
                    <a:pt x="642620" y="12700"/>
                    <a:pt x="574167" y="12700"/>
                  </a:cubicBezTo>
                  <a:lnTo>
                    <a:pt x="136652" y="12700"/>
                  </a:lnTo>
                  <a:lnTo>
                    <a:pt x="136652" y="6350"/>
                  </a:lnTo>
                  <a:lnTo>
                    <a:pt x="136652" y="12700"/>
                  </a:lnTo>
                  <a:cubicBezTo>
                    <a:pt x="68199" y="12700"/>
                    <a:pt x="12700" y="68199"/>
                    <a:pt x="12700" y="136652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105898" y="2222525"/>
            <a:ext cx="328464" cy="410616"/>
            <a:chOff x="0" y="0"/>
            <a:chExt cx="437952" cy="547488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437896" cy="547497"/>
            </a:xfrm>
            <a:custGeom>
              <a:avLst/>
              <a:gdLst/>
              <a:ahLst/>
              <a:cxnLst/>
              <a:rect l="l" t="t" r="r" b="b"/>
              <a:pathLst>
                <a:path w="437896" h="547497">
                  <a:moveTo>
                    <a:pt x="0" y="0"/>
                  </a:moveTo>
                  <a:lnTo>
                    <a:pt x="437896" y="0"/>
                  </a:lnTo>
                  <a:lnTo>
                    <a:pt x="437896" y="547497"/>
                  </a:lnTo>
                  <a:lnTo>
                    <a:pt x="0" y="547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83" r="-12" b="-582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6764536" y="2179290"/>
            <a:ext cx="2737991" cy="40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Scaling Issues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764536" y="2706589"/>
            <a:ext cx="3860452" cy="272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Risk:</a:t>
            </a: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Performance degradation under high traffic loads in multiple cities.</a:t>
            </a:r>
            <a:r>
              <a:rPr lang="en-US" sz="1812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Mitigation:</a:t>
            </a: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Optimised cloud infrastructure (GPU acceleration), load balancing, and efficient database indexing.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003577" y="5888088"/>
            <a:ext cx="533102" cy="533103"/>
            <a:chOff x="0" y="0"/>
            <a:chExt cx="710803" cy="710803"/>
          </a:xfrm>
        </p:grpSpPr>
        <p:sp>
          <p:nvSpPr>
            <p:cNvPr id="31" name="Freeform 31"/>
            <p:cNvSpPr/>
            <p:nvPr/>
          </p:nvSpPr>
          <p:spPr>
            <a:xfrm>
              <a:off x="6350" y="6350"/>
              <a:ext cx="698119" cy="698119"/>
            </a:xfrm>
            <a:custGeom>
              <a:avLst/>
              <a:gdLst/>
              <a:ahLst/>
              <a:cxnLst/>
              <a:rect l="l" t="t" r="r" b="b"/>
              <a:pathLst>
                <a:path w="698119" h="698119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lnTo>
                    <a:pt x="567817" y="0"/>
                  </a:lnTo>
                  <a:cubicBezTo>
                    <a:pt x="639826" y="0"/>
                    <a:pt x="698119" y="58293"/>
                    <a:pt x="698119" y="130302"/>
                  </a:cubicBezTo>
                  <a:lnTo>
                    <a:pt x="698119" y="567817"/>
                  </a:lnTo>
                  <a:cubicBezTo>
                    <a:pt x="698119" y="639826"/>
                    <a:pt x="639826" y="698119"/>
                    <a:pt x="567817" y="698119"/>
                  </a:cubicBezTo>
                  <a:lnTo>
                    <a:pt x="130302" y="698119"/>
                  </a:lnTo>
                  <a:cubicBezTo>
                    <a:pt x="58293" y="698119"/>
                    <a:pt x="0" y="639699"/>
                    <a:pt x="0" y="56781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710819" cy="710819"/>
            </a:xfrm>
            <a:custGeom>
              <a:avLst/>
              <a:gdLst/>
              <a:ahLst/>
              <a:cxnLst/>
              <a:rect l="l" t="t" r="r" b="b"/>
              <a:pathLst>
                <a:path w="710819" h="710819">
                  <a:moveTo>
                    <a:pt x="0" y="136652"/>
                  </a:moveTo>
                  <a:cubicBezTo>
                    <a:pt x="0" y="61214"/>
                    <a:pt x="61214" y="0"/>
                    <a:pt x="136652" y="0"/>
                  </a:cubicBezTo>
                  <a:lnTo>
                    <a:pt x="574167" y="0"/>
                  </a:lnTo>
                  <a:lnTo>
                    <a:pt x="574167" y="6350"/>
                  </a:lnTo>
                  <a:lnTo>
                    <a:pt x="574167" y="0"/>
                  </a:lnTo>
                  <a:cubicBezTo>
                    <a:pt x="649605" y="0"/>
                    <a:pt x="710819" y="61214"/>
                    <a:pt x="710819" y="136652"/>
                  </a:cubicBezTo>
                  <a:lnTo>
                    <a:pt x="704469" y="136652"/>
                  </a:lnTo>
                  <a:lnTo>
                    <a:pt x="710819" y="136652"/>
                  </a:lnTo>
                  <a:lnTo>
                    <a:pt x="710819" y="574167"/>
                  </a:lnTo>
                  <a:lnTo>
                    <a:pt x="704469" y="574167"/>
                  </a:lnTo>
                  <a:lnTo>
                    <a:pt x="710819" y="574167"/>
                  </a:lnTo>
                  <a:cubicBezTo>
                    <a:pt x="710819" y="649605"/>
                    <a:pt x="649605" y="710819"/>
                    <a:pt x="574167" y="710819"/>
                  </a:cubicBezTo>
                  <a:lnTo>
                    <a:pt x="574167" y="704469"/>
                  </a:lnTo>
                  <a:lnTo>
                    <a:pt x="574167" y="710819"/>
                  </a:lnTo>
                  <a:lnTo>
                    <a:pt x="136652" y="710819"/>
                  </a:lnTo>
                  <a:lnTo>
                    <a:pt x="136652" y="704469"/>
                  </a:lnTo>
                  <a:lnTo>
                    <a:pt x="136652" y="710819"/>
                  </a:lnTo>
                  <a:cubicBezTo>
                    <a:pt x="61214" y="710819"/>
                    <a:pt x="0" y="649605"/>
                    <a:pt x="0" y="574167"/>
                  </a:cubicBezTo>
                  <a:lnTo>
                    <a:pt x="0" y="136652"/>
                  </a:lnTo>
                  <a:lnTo>
                    <a:pt x="6350" y="136652"/>
                  </a:lnTo>
                  <a:lnTo>
                    <a:pt x="0" y="136652"/>
                  </a:lnTo>
                  <a:moveTo>
                    <a:pt x="12700" y="136652"/>
                  </a:moveTo>
                  <a:lnTo>
                    <a:pt x="12700" y="574167"/>
                  </a:lnTo>
                  <a:lnTo>
                    <a:pt x="6350" y="574167"/>
                  </a:lnTo>
                  <a:lnTo>
                    <a:pt x="12700" y="574167"/>
                  </a:lnTo>
                  <a:cubicBezTo>
                    <a:pt x="12700" y="642620"/>
                    <a:pt x="68199" y="698119"/>
                    <a:pt x="136652" y="698119"/>
                  </a:cubicBezTo>
                  <a:lnTo>
                    <a:pt x="574167" y="698119"/>
                  </a:lnTo>
                  <a:cubicBezTo>
                    <a:pt x="642620" y="698119"/>
                    <a:pt x="698119" y="642620"/>
                    <a:pt x="698119" y="574167"/>
                  </a:cubicBezTo>
                  <a:lnTo>
                    <a:pt x="698119" y="136652"/>
                  </a:lnTo>
                  <a:cubicBezTo>
                    <a:pt x="698119" y="68199"/>
                    <a:pt x="642620" y="12700"/>
                    <a:pt x="574167" y="12700"/>
                  </a:cubicBezTo>
                  <a:lnTo>
                    <a:pt x="136652" y="12700"/>
                  </a:lnTo>
                  <a:lnTo>
                    <a:pt x="136652" y="6350"/>
                  </a:lnTo>
                  <a:lnTo>
                    <a:pt x="136652" y="12700"/>
                  </a:lnTo>
                  <a:cubicBezTo>
                    <a:pt x="68199" y="12700"/>
                    <a:pt x="12700" y="68199"/>
                    <a:pt x="12700" y="136652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6105898" y="5949330"/>
            <a:ext cx="328464" cy="410616"/>
            <a:chOff x="0" y="0"/>
            <a:chExt cx="437952" cy="547488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437896" cy="547497"/>
            </a:xfrm>
            <a:custGeom>
              <a:avLst/>
              <a:gdLst/>
              <a:ahLst/>
              <a:cxnLst/>
              <a:rect l="l" t="t" r="r" b="b"/>
              <a:pathLst>
                <a:path w="437896" h="547497">
                  <a:moveTo>
                    <a:pt x="0" y="0"/>
                  </a:moveTo>
                  <a:lnTo>
                    <a:pt x="437896" y="0"/>
                  </a:lnTo>
                  <a:lnTo>
                    <a:pt x="437896" y="547497"/>
                  </a:lnTo>
                  <a:lnTo>
                    <a:pt x="0" y="547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583" r="-12" b="-582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6764536" y="5906095"/>
            <a:ext cx="2737991" cy="40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Data Security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64536" y="6433394"/>
            <a:ext cx="3860452" cy="272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Risk:</a:t>
            </a: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Unauthorised access or data breaches of sensitive violation information.</a:t>
            </a:r>
            <a:r>
              <a:rPr lang="en-US" sz="1812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Mitigation:</a:t>
            </a: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 End-to-end encryption, regular security audits, and adherence to data protection regulations.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4412" y="635050"/>
            <a:ext cx="11527185" cy="101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1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Transformative </a:t>
            </a:r>
            <a:r>
              <a:rPr lang="en-US" sz="5312" b="1">
                <a:solidFill>
                  <a:srgbClr val="F20374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Impact</a:t>
            </a:r>
            <a:r>
              <a:rPr lang="en-US" sz="5312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 &amp; Conclusion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07443" y="2334284"/>
            <a:ext cx="3793034" cy="2344191"/>
            <a:chOff x="0" y="0"/>
            <a:chExt cx="5057378" cy="312558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057394" cy="3125597"/>
            </a:xfrm>
            <a:custGeom>
              <a:avLst/>
              <a:gdLst/>
              <a:ahLst/>
              <a:cxnLst/>
              <a:rect l="l" t="t" r="r" b="b"/>
              <a:pathLst>
                <a:path w="5057394" h="3125597">
                  <a:moveTo>
                    <a:pt x="0" y="0"/>
                  </a:moveTo>
                  <a:lnTo>
                    <a:pt x="5057394" y="0"/>
                  </a:lnTo>
                  <a:lnTo>
                    <a:pt x="5057394" y="3125597"/>
                  </a:lnTo>
                  <a:lnTo>
                    <a:pt x="0" y="3125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" b="-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14412" y="4777085"/>
            <a:ext cx="3409801" cy="51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Safer Roads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4412" y="5310336"/>
            <a:ext cx="3793034" cy="200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 significant reduction in traffic violations leading to fewer accidents and increased public safety.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169694" y="2228850"/>
            <a:ext cx="3793182" cy="2344341"/>
            <a:chOff x="0" y="0"/>
            <a:chExt cx="5057577" cy="312578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5057521" cy="3125851"/>
            </a:xfrm>
            <a:custGeom>
              <a:avLst/>
              <a:gdLst/>
              <a:ahLst/>
              <a:cxnLst/>
              <a:rect l="l" t="t" r="r" b="b"/>
              <a:pathLst>
                <a:path w="5057521" h="3125851">
                  <a:moveTo>
                    <a:pt x="0" y="0"/>
                  </a:moveTo>
                  <a:lnTo>
                    <a:pt x="5057521" y="0"/>
                  </a:lnTo>
                  <a:lnTo>
                    <a:pt x="5057521" y="3125851"/>
                  </a:lnTo>
                  <a:lnTo>
                    <a:pt x="0" y="3125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" r="-1" b="-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5169694" y="4777234"/>
            <a:ext cx="3518744" cy="51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Reduced Manual Work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69694" y="5310485"/>
            <a:ext cx="3793182" cy="200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Automating violation detection frees up law enforcement resources for more critical tasks.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325124" y="2228850"/>
            <a:ext cx="3793034" cy="2344191"/>
            <a:chOff x="0" y="0"/>
            <a:chExt cx="5057378" cy="312558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057394" cy="3125597"/>
            </a:xfrm>
            <a:custGeom>
              <a:avLst/>
              <a:gdLst/>
              <a:ahLst/>
              <a:cxnLst/>
              <a:rect l="l" t="t" r="r" b="b"/>
              <a:pathLst>
                <a:path w="5057394" h="3125597">
                  <a:moveTo>
                    <a:pt x="0" y="0"/>
                  </a:moveTo>
                  <a:lnTo>
                    <a:pt x="5057394" y="0"/>
                  </a:lnTo>
                  <a:lnTo>
                    <a:pt x="5057394" y="3125597"/>
                  </a:lnTo>
                  <a:lnTo>
                    <a:pt x="0" y="3125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" b="-4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325124" y="4777085"/>
            <a:ext cx="3793034" cy="93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Support for Digital India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25124" y="5736431"/>
            <a:ext cx="3793034" cy="200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 crucial step towards smart city infrastructure and digitally empowered governance.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3480405" y="2228850"/>
            <a:ext cx="3793182" cy="2344341"/>
            <a:chOff x="0" y="0"/>
            <a:chExt cx="5057577" cy="3125788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5057521" cy="3125851"/>
            </a:xfrm>
            <a:custGeom>
              <a:avLst/>
              <a:gdLst/>
              <a:ahLst/>
              <a:cxnLst/>
              <a:rect l="l" t="t" r="r" b="b"/>
              <a:pathLst>
                <a:path w="5057521" h="3125851">
                  <a:moveTo>
                    <a:pt x="0" y="0"/>
                  </a:moveTo>
                  <a:lnTo>
                    <a:pt x="5057521" y="0"/>
                  </a:lnTo>
                  <a:lnTo>
                    <a:pt x="5057521" y="3125851"/>
                  </a:lnTo>
                  <a:lnTo>
                    <a:pt x="0" y="3125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" r="-1" b="-2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3480405" y="4777234"/>
            <a:ext cx="3409801" cy="51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Scalable &amp; Adaptive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80405" y="5310485"/>
            <a:ext cx="3793182" cy="247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 flexible solution ready for deployment across diverse urban environments, contributing to a smarter future.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4412" y="8082260"/>
            <a:ext cx="16259175" cy="149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1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Join Team Solution Seekers in Paving the Way for Smarter, Safer Cities!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685</Words>
  <Application>Microsoft Office PowerPoint</Application>
  <PresentationFormat>Custom</PresentationFormat>
  <Paragraphs>110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Overpass Ultra-Bold</vt:lpstr>
      <vt:lpstr>Calibri</vt:lpstr>
      <vt:lpstr>Overpass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Smart-Traffic-Violation-App (2).pptx</dc:title>
  <dc:creator>jeet yaduvanshi</dc:creator>
  <cp:lastModifiedBy>jeet yaduvanshi</cp:lastModifiedBy>
  <cp:revision>3</cp:revision>
  <dcterms:created xsi:type="dcterms:W3CDTF">2006-08-16T00:00:00Z</dcterms:created>
  <dcterms:modified xsi:type="dcterms:W3CDTF">2025-09-20T06:52:56Z</dcterms:modified>
  <dc:identifier>DAGzfhgh5ao</dc:identifier>
</cp:coreProperties>
</file>